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37666" y="645617"/>
            <a:ext cx="16412667" cy="8489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DCE2E3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DCE2E3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668907" y="2515361"/>
            <a:ext cx="4874259" cy="6784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88FBB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1616308" y="2330577"/>
            <a:ext cx="5351780" cy="6791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88FBB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2608" y="248411"/>
            <a:ext cx="17703165" cy="9352915"/>
          </a:xfrm>
          <a:custGeom>
            <a:avLst/>
            <a:gdLst/>
            <a:ahLst/>
            <a:cxnLst/>
            <a:rect l="l" t="t" r="r" b="b"/>
            <a:pathLst>
              <a:path w="17703165" h="9352915">
                <a:moveTo>
                  <a:pt x="0" y="9352787"/>
                </a:moveTo>
                <a:lnTo>
                  <a:pt x="17702784" y="9352787"/>
                </a:lnTo>
                <a:lnTo>
                  <a:pt x="17702784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9601199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336035" y="9601199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4630400" y="9143"/>
            <a:ext cx="2486025" cy="3098800"/>
          </a:xfrm>
          <a:custGeom>
            <a:avLst/>
            <a:gdLst/>
            <a:ahLst/>
            <a:cxnLst/>
            <a:rect l="l" t="t" r="r" b="b"/>
            <a:pathLst>
              <a:path w="2486025" h="3098800">
                <a:moveTo>
                  <a:pt x="2485644" y="0"/>
                </a:moveTo>
                <a:lnTo>
                  <a:pt x="0" y="0"/>
                </a:lnTo>
                <a:lnTo>
                  <a:pt x="0" y="2121408"/>
                </a:lnTo>
                <a:lnTo>
                  <a:pt x="0" y="2180844"/>
                </a:lnTo>
                <a:lnTo>
                  <a:pt x="0" y="3098292"/>
                </a:lnTo>
                <a:lnTo>
                  <a:pt x="1242809" y="2183663"/>
                </a:lnTo>
                <a:lnTo>
                  <a:pt x="2485644" y="3098292"/>
                </a:lnTo>
                <a:lnTo>
                  <a:pt x="2485644" y="2180844"/>
                </a:lnTo>
                <a:lnTo>
                  <a:pt x="2485644" y="2121408"/>
                </a:lnTo>
                <a:lnTo>
                  <a:pt x="2485644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7995391" y="0"/>
            <a:ext cx="292735" cy="10246360"/>
          </a:xfrm>
          <a:custGeom>
            <a:avLst/>
            <a:gdLst/>
            <a:ahLst/>
            <a:cxnLst/>
            <a:rect l="l" t="t" r="r" b="b"/>
            <a:pathLst>
              <a:path w="292734" h="10246360">
                <a:moveTo>
                  <a:pt x="0" y="10245850"/>
                </a:moveTo>
                <a:lnTo>
                  <a:pt x="292607" y="10245850"/>
                </a:lnTo>
                <a:lnTo>
                  <a:pt x="292607" y="0"/>
                </a:lnTo>
                <a:lnTo>
                  <a:pt x="0" y="0"/>
                </a:lnTo>
                <a:lnTo>
                  <a:pt x="0" y="1024585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0"/>
            <a:ext cx="18288000" cy="10236835"/>
          </a:xfrm>
          <a:custGeom>
            <a:avLst/>
            <a:gdLst/>
            <a:ahLst/>
            <a:cxnLst/>
            <a:rect l="l" t="t" r="r" b="b"/>
            <a:pathLst>
              <a:path w="18288000" h="10236835">
                <a:moveTo>
                  <a:pt x="18288000" y="0"/>
                </a:moveTo>
                <a:lnTo>
                  <a:pt x="292608" y="0"/>
                </a:lnTo>
                <a:lnTo>
                  <a:pt x="0" y="0"/>
                </a:lnTo>
                <a:lnTo>
                  <a:pt x="0" y="248412"/>
                </a:lnTo>
                <a:lnTo>
                  <a:pt x="0" y="10236708"/>
                </a:lnTo>
                <a:lnTo>
                  <a:pt x="292608" y="10236708"/>
                </a:lnTo>
                <a:lnTo>
                  <a:pt x="292608" y="248412"/>
                </a:lnTo>
                <a:lnTo>
                  <a:pt x="18288000" y="248412"/>
                </a:lnTo>
                <a:lnTo>
                  <a:pt x="18288000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2275332" y="0"/>
                </a:moveTo>
                <a:lnTo>
                  <a:pt x="0" y="0"/>
                </a:lnTo>
                <a:lnTo>
                  <a:pt x="0" y="832103"/>
                </a:lnTo>
                <a:lnTo>
                  <a:pt x="2275332" y="832103"/>
                </a:lnTo>
                <a:lnTo>
                  <a:pt x="2275332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060703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2" y="832103"/>
                </a:lnTo>
                <a:lnTo>
                  <a:pt x="2275332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426463" y="9675876"/>
            <a:ext cx="1543812" cy="390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DCE2E3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92608" y="321563"/>
            <a:ext cx="17703165" cy="9354820"/>
          </a:xfrm>
          <a:custGeom>
            <a:avLst/>
            <a:gdLst/>
            <a:ahLst/>
            <a:cxnLst/>
            <a:rect l="l" t="t" r="r" b="b"/>
            <a:pathLst>
              <a:path w="17703165" h="9354820">
                <a:moveTo>
                  <a:pt x="17702784" y="0"/>
                </a:moveTo>
                <a:lnTo>
                  <a:pt x="0" y="0"/>
                </a:lnTo>
                <a:lnTo>
                  <a:pt x="0" y="9133345"/>
                </a:lnTo>
                <a:lnTo>
                  <a:pt x="0" y="9354312"/>
                </a:lnTo>
                <a:lnTo>
                  <a:pt x="17702784" y="9354312"/>
                </a:lnTo>
                <a:lnTo>
                  <a:pt x="17702784" y="9133345"/>
                </a:lnTo>
                <a:lnTo>
                  <a:pt x="17702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060704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2275332" y="0"/>
                </a:moveTo>
                <a:lnTo>
                  <a:pt x="0" y="0"/>
                </a:lnTo>
                <a:lnTo>
                  <a:pt x="0" y="832103"/>
                </a:lnTo>
                <a:lnTo>
                  <a:pt x="2275332" y="832103"/>
                </a:lnTo>
                <a:lnTo>
                  <a:pt x="2275332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060704" y="9454895"/>
            <a:ext cx="2275840" cy="832485"/>
          </a:xfrm>
          <a:custGeom>
            <a:avLst/>
            <a:gdLst/>
            <a:ahLst/>
            <a:cxnLst/>
            <a:rect l="l" t="t" r="r" b="b"/>
            <a:pathLst>
              <a:path w="2275840" h="832484">
                <a:moveTo>
                  <a:pt x="0" y="832103"/>
                </a:moveTo>
                <a:lnTo>
                  <a:pt x="2275332" y="832103"/>
                </a:lnTo>
                <a:lnTo>
                  <a:pt x="2275332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426463" y="9675875"/>
            <a:ext cx="1543812" cy="390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934974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6"/>
                </a:lnTo>
                <a:lnTo>
                  <a:pt x="16421100" y="28956"/>
                </a:lnTo>
                <a:lnTo>
                  <a:pt x="16421100" y="0"/>
                </a:lnTo>
                <a:close/>
              </a:path>
            </a:pathLst>
          </a:custGeom>
          <a:solidFill>
            <a:srgbClr val="0551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51278" y="3904615"/>
            <a:ext cx="13585443" cy="2220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DCE2E3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2342" y="2339467"/>
            <a:ext cx="16263315" cy="2586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2304268" y="9805365"/>
            <a:ext cx="5666105" cy="236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mailto:support@edureka.co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7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17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9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9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2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0.png"/><Relationship Id="rId7" Type="http://schemas.openxmlformats.org/officeDocument/2006/relationships/image" Target="../media/image93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2.png"/><Relationship Id="rId4" Type="http://schemas.openxmlformats.org/officeDocument/2006/relationships/image" Target="../media/image92.png"/><Relationship Id="rId5" Type="http://schemas.openxmlformats.org/officeDocument/2006/relationships/image" Target="../media/image94.png"/><Relationship Id="rId6" Type="http://schemas.openxmlformats.org/officeDocument/2006/relationships/image" Target="../media/image93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image" Target="../media/image104.png"/><Relationship Id="rId12" Type="http://schemas.openxmlformats.org/officeDocument/2006/relationships/image" Target="../media/image105.jp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108.png"/><Relationship Id="rId16" Type="http://schemas.openxmlformats.org/officeDocument/2006/relationships/image" Target="../media/image109.png"/><Relationship Id="rId17" Type="http://schemas.openxmlformats.org/officeDocument/2006/relationships/image" Target="../media/image110.png"/><Relationship Id="rId18" Type="http://schemas.openxmlformats.org/officeDocument/2006/relationships/image" Target="../media/image111.png"/><Relationship Id="rId19" Type="http://schemas.openxmlformats.org/officeDocument/2006/relationships/image" Target="../media/image112.png"/><Relationship Id="rId20" Type="http://schemas.openxmlformats.org/officeDocument/2006/relationships/image" Target="../media/image113.png"/><Relationship Id="rId21" Type="http://schemas.openxmlformats.org/officeDocument/2006/relationships/image" Target="../media/image114.png"/><Relationship Id="rId22" Type="http://schemas.openxmlformats.org/officeDocument/2006/relationships/image" Target="../media/image115.png"/><Relationship Id="rId23" Type="http://schemas.openxmlformats.org/officeDocument/2006/relationships/image" Target="../media/image116.png"/><Relationship Id="rId24" Type="http://schemas.openxmlformats.org/officeDocument/2006/relationships/image" Target="../media/image117.png"/><Relationship Id="rId25" Type="http://schemas.openxmlformats.org/officeDocument/2006/relationships/image" Target="../media/image118.png"/><Relationship Id="rId26" Type="http://schemas.openxmlformats.org/officeDocument/2006/relationships/image" Target="../media/image119.png"/><Relationship Id="rId27" Type="http://schemas.openxmlformats.org/officeDocument/2006/relationships/image" Target="../media/image120.png"/><Relationship Id="rId28" Type="http://schemas.openxmlformats.org/officeDocument/2006/relationships/image" Target="../media/image121.png"/><Relationship Id="rId29" Type="http://schemas.openxmlformats.org/officeDocument/2006/relationships/image" Target="../media/image122.png"/><Relationship Id="rId30" Type="http://schemas.openxmlformats.org/officeDocument/2006/relationships/image" Target="../media/image123.png"/><Relationship Id="rId31" Type="http://schemas.openxmlformats.org/officeDocument/2006/relationships/image" Target="../media/image124.png"/><Relationship Id="rId32" Type="http://schemas.openxmlformats.org/officeDocument/2006/relationships/image" Target="../media/image125.jpg"/><Relationship Id="rId33" Type="http://schemas.openxmlformats.org/officeDocument/2006/relationships/image" Target="../media/image126.png"/><Relationship Id="rId34" Type="http://schemas.openxmlformats.org/officeDocument/2006/relationships/image" Target="../media/image127.png"/><Relationship Id="rId35" Type="http://schemas.openxmlformats.org/officeDocument/2006/relationships/image" Target="../media/image128.jpg"/><Relationship Id="rId36" Type="http://schemas.openxmlformats.org/officeDocument/2006/relationships/image" Target="../media/image129.png"/><Relationship Id="rId37" Type="http://schemas.openxmlformats.org/officeDocument/2006/relationships/image" Target="../media/image130.png"/><Relationship Id="rId38" Type="http://schemas.openxmlformats.org/officeDocument/2006/relationships/image" Target="../media/image131.png"/><Relationship Id="rId39" Type="http://schemas.openxmlformats.org/officeDocument/2006/relationships/image" Target="../media/image132.png"/><Relationship Id="rId40" Type="http://schemas.openxmlformats.org/officeDocument/2006/relationships/image" Target="../media/image133.png"/><Relationship Id="rId41" Type="http://schemas.openxmlformats.org/officeDocument/2006/relationships/image" Target="../media/image134.png"/><Relationship Id="rId42" Type="http://schemas.openxmlformats.org/officeDocument/2006/relationships/image" Target="../media/image135.png"/><Relationship Id="rId43" Type="http://schemas.openxmlformats.org/officeDocument/2006/relationships/image" Target="../media/image136.png"/><Relationship Id="rId44" Type="http://schemas.openxmlformats.org/officeDocument/2006/relationships/image" Target="../media/image137.png"/><Relationship Id="rId45" Type="http://schemas.openxmlformats.org/officeDocument/2006/relationships/image" Target="../media/image138.png"/><Relationship Id="rId46" Type="http://schemas.openxmlformats.org/officeDocument/2006/relationships/image" Target="../media/image139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0.jpg"/><Relationship Id="rId3" Type="http://schemas.openxmlformats.org/officeDocument/2006/relationships/image" Target="../media/image141.png"/><Relationship Id="rId4" Type="http://schemas.openxmlformats.org/officeDocument/2006/relationships/image" Target="../media/image1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1.png"/><Relationship Id="rId3" Type="http://schemas.openxmlformats.org/officeDocument/2006/relationships/image" Target="../media/image1.png"/><Relationship Id="rId4" Type="http://schemas.openxmlformats.org/officeDocument/2006/relationships/image" Target="../media/image142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3.jp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7136" y="3442715"/>
            <a:ext cx="1066800" cy="1272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666" y="648970"/>
            <a:ext cx="11134090" cy="7880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>
                <a:solidFill>
                  <a:srgbClr val="095A82"/>
                </a:solidFill>
              </a:rPr>
              <a:t>How to </a:t>
            </a:r>
            <a:r>
              <a:rPr dirty="0" sz="5000" spc="-5">
                <a:solidFill>
                  <a:srgbClr val="095A82"/>
                </a:solidFill>
              </a:rPr>
              <a:t>make </a:t>
            </a:r>
            <a:r>
              <a:rPr dirty="0" sz="5000">
                <a:solidFill>
                  <a:srgbClr val="095A82"/>
                </a:solidFill>
              </a:rPr>
              <a:t>the best use of </a:t>
            </a:r>
            <a:r>
              <a:rPr dirty="0" sz="5000" spc="-5">
                <a:solidFill>
                  <a:srgbClr val="095A82"/>
                </a:solidFill>
              </a:rPr>
              <a:t>Live</a:t>
            </a:r>
            <a:r>
              <a:rPr dirty="0" sz="5000" spc="-100">
                <a:solidFill>
                  <a:srgbClr val="095A82"/>
                </a:solidFill>
              </a:rPr>
              <a:t> </a:t>
            </a:r>
            <a:r>
              <a:rPr dirty="0" sz="5000" spc="-10">
                <a:solidFill>
                  <a:srgbClr val="095A82"/>
                </a:solidFill>
              </a:rPr>
              <a:t>Sessions</a:t>
            </a:r>
            <a:endParaRPr sz="50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7666" y="2119122"/>
            <a:ext cx="16105505" cy="6224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3565" marR="191770" indent="-571500">
              <a:lnSpc>
                <a:spcPct val="150000"/>
              </a:lnSpc>
              <a:spcBef>
                <a:spcPts val="100"/>
              </a:spcBef>
              <a:buClr>
                <a:srgbClr val="095A82"/>
              </a:buClr>
              <a:buFont typeface="Arial"/>
              <a:buChar char="•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Please </a:t>
            </a:r>
            <a:r>
              <a:rPr dirty="0" sz="2400" b="1">
                <a:solidFill>
                  <a:srgbClr val="095A82"/>
                </a:solidFill>
                <a:latin typeface="Carlito"/>
                <a:cs typeface="Carlito"/>
              </a:rPr>
              <a:t>log in </a:t>
            </a:r>
            <a:r>
              <a:rPr dirty="0" sz="2400" spc="-5" b="1">
                <a:solidFill>
                  <a:srgbClr val="095A82"/>
                </a:solidFill>
                <a:latin typeface="Carlito"/>
                <a:cs typeface="Carlito"/>
              </a:rPr>
              <a:t>10 mins </a:t>
            </a:r>
            <a:r>
              <a:rPr dirty="0" sz="2400" b="1">
                <a:solidFill>
                  <a:srgbClr val="095A82"/>
                </a:solidFill>
                <a:latin typeface="Carlito"/>
                <a:cs typeface="Carlito"/>
              </a:rPr>
              <a:t>before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 class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starts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and check your internet connection to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avoid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any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network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issues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during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</a:t>
            </a:r>
            <a:r>
              <a:rPr dirty="0" sz="2400" spc="-21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rlito"/>
                <a:cs typeface="Carlito"/>
              </a:rPr>
              <a:t>LIVE 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session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95A82"/>
              </a:buClr>
              <a:buFont typeface="Arial"/>
              <a:buChar char="•"/>
            </a:pPr>
            <a:endParaRPr sz="2300">
              <a:latin typeface="Carlito"/>
              <a:cs typeface="Carlito"/>
            </a:endParaRPr>
          </a:p>
          <a:p>
            <a:pPr marL="583565" indent="-571500">
              <a:lnSpc>
                <a:spcPct val="100000"/>
              </a:lnSpc>
              <a:buClr>
                <a:srgbClr val="095A82"/>
              </a:buClr>
              <a:buFont typeface="Arial"/>
              <a:buChar char="•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All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participants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will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be on mute, by default,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to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avoid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any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background noise. However,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you will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be unmuted by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instructor</a:t>
            </a:r>
            <a:r>
              <a:rPr dirty="0" sz="2400" spc="-8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if</a:t>
            </a:r>
            <a:endParaRPr sz="2400">
              <a:latin typeface="Carlito"/>
              <a:cs typeface="Carlito"/>
            </a:endParaRPr>
          </a:p>
          <a:p>
            <a:pPr marL="583565">
              <a:lnSpc>
                <a:spcPct val="100000"/>
              </a:lnSpc>
              <a:spcBef>
                <a:spcPts val="1440"/>
              </a:spcBef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required. Please use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“</a:t>
            </a:r>
            <a:r>
              <a:rPr dirty="0" sz="2400" spc="-5" b="1">
                <a:solidFill>
                  <a:srgbClr val="095A82"/>
                </a:solidFill>
                <a:latin typeface="Carlito"/>
                <a:cs typeface="Carlito"/>
              </a:rPr>
              <a:t>Questions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”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tab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on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your webinar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tool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to interact with the instructor at any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point during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</a:t>
            </a:r>
            <a:r>
              <a:rPr dirty="0" sz="2400" spc="-8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class</a:t>
            </a:r>
            <a:endParaRPr sz="2400">
              <a:latin typeface="Carlito"/>
              <a:cs typeface="Carlito"/>
            </a:endParaRPr>
          </a:p>
          <a:p>
            <a:pPr marL="583565" marR="5080" indent="-571500">
              <a:lnSpc>
                <a:spcPct val="150000"/>
              </a:lnSpc>
              <a:spcBef>
                <a:spcPts val="1395"/>
              </a:spcBef>
              <a:buClr>
                <a:srgbClr val="095A82"/>
              </a:buClr>
              <a:buFont typeface="Arial"/>
              <a:buChar char="•"/>
              <a:tabLst>
                <a:tab pos="583565" algn="l"/>
                <a:tab pos="584200" algn="l"/>
              </a:tabLst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Feel free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to ask and answer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questions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to make your learning interactive.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Instructor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will address your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queries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at the end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of on-  going</a:t>
            </a:r>
            <a:r>
              <a:rPr dirty="0" sz="2400" spc="-1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topic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95A82"/>
              </a:buClr>
              <a:buFont typeface="Arial"/>
              <a:buChar char="•"/>
            </a:pPr>
            <a:endParaRPr sz="2300">
              <a:latin typeface="Carlito"/>
              <a:cs typeface="Carlito"/>
            </a:endParaRPr>
          </a:p>
          <a:p>
            <a:pPr marL="583565" indent="-571500">
              <a:lnSpc>
                <a:spcPct val="100000"/>
              </a:lnSpc>
              <a:buClr>
                <a:srgbClr val="095A82"/>
              </a:buClr>
              <a:buFont typeface="Arial"/>
              <a:buChar char="•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We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have dedicated support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team to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assist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all your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queries. </a:t>
            </a:r>
            <a:r>
              <a:rPr dirty="0" sz="2400" spc="-10">
                <a:solidFill>
                  <a:srgbClr val="5F5F5F"/>
                </a:solidFill>
                <a:latin typeface="Carlito"/>
                <a:cs typeface="Carlito"/>
              </a:rPr>
              <a:t>You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can reach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us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anytime</a:t>
            </a:r>
            <a:r>
              <a:rPr dirty="0" sz="2400" spc="-5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at:</a:t>
            </a:r>
            <a:endParaRPr sz="2400">
              <a:latin typeface="Carlito"/>
              <a:cs typeface="Carlito"/>
            </a:endParaRPr>
          </a:p>
          <a:p>
            <a:pPr marL="583565">
              <a:lnSpc>
                <a:spcPct val="100000"/>
              </a:lnSpc>
              <a:spcBef>
                <a:spcPts val="1440"/>
              </a:spcBef>
            </a:pPr>
            <a:r>
              <a:rPr dirty="0" u="heavy" sz="2400" spc="-5" b="1">
                <a:solidFill>
                  <a:srgbClr val="095A82"/>
                </a:solidFill>
                <a:uFill>
                  <a:solidFill>
                    <a:srgbClr val="095A82"/>
                  </a:solidFill>
                </a:uFill>
                <a:latin typeface="Carlito"/>
                <a:cs typeface="Carlito"/>
                <a:hlinkClick r:id="rId3"/>
              </a:rPr>
              <a:t>support@edureka.co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Carlito"/>
              <a:cs typeface="Carlito"/>
            </a:endParaRPr>
          </a:p>
          <a:p>
            <a:pPr marL="583565" indent="-571500">
              <a:lnSpc>
                <a:spcPct val="100000"/>
              </a:lnSpc>
              <a:buFont typeface="Arial"/>
              <a:buChar char="•"/>
              <a:tabLst>
                <a:tab pos="583565" algn="l"/>
                <a:tab pos="584200" algn="l"/>
              </a:tabLst>
            </a:pPr>
            <a:r>
              <a:rPr dirty="0" sz="2400" b="1">
                <a:solidFill>
                  <a:srgbClr val="095A82"/>
                </a:solidFill>
                <a:latin typeface="Carlito"/>
                <a:cs typeface="Carlito"/>
              </a:rPr>
              <a:t>Your </a:t>
            </a:r>
            <a:r>
              <a:rPr dirty="0" sz="2400" spc="-5" b="1">
                <a:solidFill>
                  <a:srgbClr val="095A82"/>
                </a:solidFill>
                <a:latin typeface="Carlito"/>
                <a:cs typeface="Carlito"/>
              </a:rPr>
              <a:t>feedback </a:t>
            </a:r>
            <a:r>
              <a:rPr dirty="0" sz="2400" b="1">
                <a:solidFill>
                  <a:srgbClr val="095A82"/>
                </a:solidFill>
                <a:latin typeface="Carlito"/>
                <a:cs typeface="Carlito"/>
              </a:rPr>
              <a:t>is </a:t>
            </a:r>
            <a:r>
              <a:rPr dirty="0" sz="2400" spc="-5" b="1">
                <a:solidFill>
                  <a:srgbClr val="095A82"/>
                </a:solidFill>
                <a:latin typeface="Carlito"/>
                <a:cs typeface="Carlito"/>
              </a:rPr>
              <a:t>very much appreciated. Please share feedback after </a:t>
            </a:r>
            <a:r>
              <a:rPr dirty="0" sz="2400" b="1">
                <a:solidFill>
                  <a:srgbClr val="095A82"/>
                </a:solidFill>
                <a:latin typeface="Carlito"/>
                <a:cs typeface="Carlito"/>
              </a:rPr>
              <a:t>each </a:t>
            </a:r>
            <a:r>
              <a:rPr dirty="0" sz="2400" spc="-5" b="1">
                <a:solidFill>
                  <a:srgbClr val="095A82"/>
                </a:solidFill>
                <a:latin typeface="Carlito"/>
                <a:cs typeface="Carlito"/>
              </a:rPr>
              <a:t>class, which will </a:t>
            </a:r>
            <a:r>
              <a:rPr dirty="0" sz="2400" b="1">
                <a:solidFill>
                  <a:srgbClr val="095A82"/>
                </a:solidFill>
                <a:latin typeface="Carlito"/>
                <a:cs typeface="Carlito"/>
              </a:rPr>
              <a:t>help us </a:t>
            </a:r>
            <a:r>
              <a:rPr dirty="0" sz="2400" spc="-5" b="1">
                <a:solidFill>
                  <a:srgbClr val="095A82"/>
                </a:solidFill>
                <a:latin typeface="Carlito"/>
                <a:cs typeface="Carlito"/>
              </a:rPr>
              <a:t>enhance </a:t>
            </a:r>
            <a:r>
              <a:rPr dirty="0" sz="2400" b="1">
                <a:solidFill>
                  <a:srgbClr val="095A82"/>
                </a:solidFill>
                <a:latin typeface="Carlito"/>
                <a:cs typeface="Carlito"/>
              </a:rPr>
              <a:t>your</a:t>
            </a:r>
            <a:r>
              <a:rPr dirty="0" sz="2400" spc="45" b="1">
                <a:solidFill>
                  <a:srgbClr val="095A82"/>
                </a:solidFill>
                <a:latin typeface="Carlito"/>
                <a:cs typeface="Carlito"/>
              </a:rPr>
              <a:t> </a:t>
            </a:r>
            <a:r>
              <a:rPr dirty="0" sz="2400" spc="-5" b="1">
                <a:solidFill>
                  <a:srgbClr val="095A82"/>
                </a:solidFill>
                <a:latin typeface="Carlito"/>
                <a:cs typeface="Carlito"/>
              </a:rPr>
              <a:t>learning</a:t>
            </a:r>
            <a:endParaRPr sz="2400">
              <a:latin typeface="Carlito"/>
              <a:cs typeface="Carlito"/>
            </a:endParaRPr>
          </a:p>
          <a:p>
            <a:pPr marL="583565">
              <a:lnSpc>
                <a:spcPct val="100000"/>
              </a:lnSpc>
              <a:spcBef>
                <a:spcPts val="1440"/>
              </a:spcBef>
            </a:pPr>
            <a:r>
              <a:rPr dirty="0" sz="2400" spc="-5" b="1">
                <a:solidFill>
                  <a:srgbClr val="095A82"/>
                </a:solidFill>
                <a:latin typeface="Carlito"/>
                <a:cs typeface="Carlito"/>
              </a:rPr>
              <a:t>experience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92608" y="321563"/>
            <a:ext cx="17703165" cy="9970770"/>
            <a:chOff x="292608" y="321563"/>
            <a:chExt cx="17703165" cy="9970770"/>
          </a:xfrm>
        </p:grpSpPr>
        <p:sp>
          <p:nvSpPr>
            <p:cNvPr id="4" name="object 4"/>
            <p:cNvSpPr/>
            <p:nvPr/>
          </p:nvSpPr>
          <p:spPr>
            <a:xfrm>
              <a:off x="292608" y="321563"/>
              <a:ext cx="17703165" cy="9354820"/>
            </a:xfrm>
            <a:custGeom>
              <a:avLst/>
              <a:gdLst/>
              <a:ahLst/>
              <a:cxnLst/>
              <a:rect l="l" t="t" r="r" b="b"/>
              <a:pathLst>
                <a:path w="17703165" h="9354820">
                  <a:moveTo>
                    <a:pt x="17702784" y="0"/>
                  </a:moveTo>
                  <a:lnTo>
                    <a:pt x="0" y="0"/>
                  </a:lnTo>
                  <a:lnTo>
                    <a:pt x="0" y="9133345"/>
                  </a:lnTo>
                  <a:lnTo>
                    <a:pt x="0" y="9354312"/>
                  </a:lnTo>
                  <a:lnTo>
                    <a:pt x="17702784" y="9354312"/>
                  </a:lnTo>
                  <a:lnTo>
                    <a:pt x="17702784" y="9133345"/>
                  </a:lnTo>
                  <a:lnTo>
                    <a:pt x="177027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60704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2275332" y="0"/>
                  </a:moveTo>
                  <a:lnTo>
                    <a:pt x="0" y="0"/>
                  </a:lnTo>
                  <a:lnTo>
                    <a:pt x="0" y="832103"/>
                  </a:lnTo>
                  <a:lnTo>
                    <a:pt x="2275332" y="832103"/>
                  </a:lnTo>
                  <a:lnTo>
                    <a:pt x="2275332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60704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0" y="832103"/>
                  </a:moveTo>
                  <a:lnTo>
                    <a:pt x="2275332" y="832103"/>
                  </a:lnTo>
                  <a:lnTo>
                    <a:pt x="2275332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26463" y="9675875"/>
              <a:ext cx="1543812" cy="390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34974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16421100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16421100" y="28956"/>
                  </a:lnTo>
                  <a:lnTo>
                    <a:pt x="16421100" y="0"/>
                  </a:lnTo>
                  <a:close/>
                </a:path>
              </a:pathLst>
            </a:custGeom>
            <a:solidFill>
              <a:srgbClr val="0551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692721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95A82"/>
                </a:solidFill>
              </a:rPr>
              <a:t>Container</a:t>
            </a:r>
            <a:r>
              <a:rPr dirty="0" sz="5400" spc="-55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Orchestration</a:t>
            </a:r>
            <a:endParaRPr sz="5400"/>
          </a:p>
        </p:txBody>
      </p:sp>
      <p:grpSp>
        <p:nvGrpSpPr>
          <p:cNvPr id="10" name="object 10"/>
          <p:cNvGrpSpPr/>
          <p:nvPr/>
        </p:nvGrpSpPr>
        <p:grpSpPr>
          <a:xfrm>
            <a:off x="2081783" y="1851660"/>
            <a:ext cx="13813790" cy="7538084"/>
            <a:chOff x="2081783" y="1851660"/>
            <a:chExt cx="13813790" cy="7538084"/>
          </a:xfrm>
        </p:grpSpPr>
        <p:sp>
          <p:nvSpPr>
            <p:cNvPr id="11" name="object 11"/>
            <p:cNvSpPr/>
            <p:nvPr/>
          </p:nvSpPr>
          <p:spPr>
            <a:xfrm>
              <a:off x="2081783" y="1851660"/>
              <a:ext cx="13813536" cy="75377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530601" y="2102358"/>
              <a:ext cx="504825" cy="350520"/>
            </a:xfrm>
            <a:custGeom>
              <a:avLst/>
              <a:gdLst/>
              <a:ahLst/>
              <a:cxnLst/>
              <a:rect l="l" t="t" r="r" b="b"/>
              <a:pathLst>
                <a:path w="504825" h="350519">
                  <a:moveTo>
                    <a:pt x="504444" y="0"/>
                  </a:moveTo>
                  <a:lnTo>
                    <a:pt x="0" y="0"/>
                  </a:lnTo>
                  <a:lnTo>
                    <a:pt x="0" y="350520"/>
                  </a:lnTo>
                  <a:lnTo>
                    <a:pt x="504444" y="350520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30601" y="2102358"/>
              <a:ext cx="504825" cy="350520"/>
            </a:xfrm>
            <a:custGeom>
              <a:avLst/>
              <a:gdLst/>
              <a:ahLst/>
              <a:cxnLst/>
              <a:rect l="l" t="t" r="r" b="b"/>
              <a:pathLst>
                <a:path w="504825" h="350519">
                  <a:moveTo>
                    <a:pt x="0" y="350520"/>
                  </a:moveTo>
                  <a:lnTo>
                    <a:pt x="504444" y="350520"/>
                  </a:lnTo>
                  <a:lnTo>
                    <a:pt x="504444" y="0"/>
                  </a:lnTo>
                  <a:lnTo>
                    <a:pt x="0" y="0"/>
                  </a:lnTo>
                  <a:lnTo>
                    <a:pt x="0" y="350520"/>
                  </a:lnTo>
                  <a:close/>
                </a:path>
              </a:pathLst>
            </a:custGeom>
            <a:ln w="2895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21685" y="3618738"/>
              <a:ext cx="1050290" cy="525780"/>
            </a:xfrm>
            <a:custGeom>
              <a:avLst/>
              <a:gdLst/>
              <a:ahLst/>
              <a:cxnLst/>
              <a:rect l="l" t="t" r="r" b="b"/>
              <a:pathLst>
                <a:path w="1050289" h="525779">
                  <a:moveTo>
                    <a:pt x="1050036" y="0"/>
                  </a:moveTo>
                  <a:lnTo>
                    <a:pt x="0" y="0"/>
                  </a:lnTo>
                  <a:lnTo>
                    <a:pt x="0" y="525780"/>
                  </a:lnTo>
                  <a:lnTo>
                    <a:pt x="1050036" y="525780"/>
                  </a:lnTo>
                  <a:lnTo>
                    <a:pt x="10500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21685" y="3618738"/>
              <a:ext cx="1050290" cy="525780"/>
            </a:xfrm>
            <a:custGeom>
              <a:avLst/>
              <a:gdLst/>
              <a:ahLst/>
              <a:cxnLst/>
              <a:rect l="l" t="t" r="r" b="b"/>
              <a:pathLst>
                <a:path w="1050289" h="525779">
                  <a:moveTo>
                    <a:pt x="0" y="525780"/>
                  </a:moveTo>
                  <a:lnTo>
                    <a:pt x="1050036" y="525780"/>
                  </a:lnTo>
                  <a:lnTo>
                    <a:pt x="1050036" y="0"/>
                  </a:lnTo>
                  <a:lnTo>
                    <a:pt x="0" y="0"/>
                  </a:lnTo>
                  <a:lnTo>
                    <a:pt x="0" y="525780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985012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95A82"/>
                </a:solidFill>
              </a:rPr>
              <a:t>The Top </a:t>
            </a:r>
            <a:r>
              <a:rPr dirty="0" sz="5400">
                <a:solidFill>
                  <a:srgbClr val="095A82"/>
                </a:solidFill>
              </a:rPr>
              <a:t>3 </a:t>
            </a:r>
            <a:r>
              <a:rPr dirty="0" sz="5400" spc="-5">
                <a:solidFill>
                  <a:srgbClr val="095A82"/>
                </a:solidFill>
              </a:rPr>
              <a:t>Container</a:t>
            </a:r>
            <a:r>
              <a:rPr dirty="0" sz="5400" spc="-45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Orchestrators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937666" y="1902714"/>
            <a:ext cx="575500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>
                <a:solidFill>
                  <a:srgbClr val="5F5F5F"/>
                </a:solidFill>
                <a:latin typeface="Carlito"/>
                <a:cs typeface="Carlito"/>
              </a:rPr>
              <a:t>The </a:t>
            </a: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Top 3 </a:t>
            </a:r>
            <a:r>
              <a:rPr dirty="0" sz="2800" spc="-10">
                <a:solidFill>
                  <a:srgbClr val="5F5F5F"/>
                </a:solidFill>
                <a:latin typeface="Carlito"/>
                <a:cs typeface="Carlito"/>
              </a:rPr>
              <a:t>Container Orchestrators </a:t>
            </a: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are</a:t>
            </a:r>
            <a:r>
              <a:rPr dirty="0" sz="2800" spc="10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: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59052" y="4166615"/>
            <a:ext cx="14612619" cy="2907030"/>
            <a:chOff x="1559052" y="4166615"/>
            <a:chExt cx="14612619" cy="2907030"/>
          </a:xfrm>
        </p:grpSpPr>
        <p:sp>
          <p:nvSpPr>
            <p:cNvPr id="5" name="object 5"/>
            <p:cNvSpPr/>
            <p:nvPr/>
          </p:nvSpPr>
          <p:spPr>
            <a:xfrm>
              <a:off x="1559052" y="4238243"/>
              <a:ext cx="3344417" cy="28354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06524" y="4233671"/>
              <a:ext cx="3051048" cy="2542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211556" y="4171187"/>
              <a:ext cx="2905505" cy="28369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559028" y="4166615"/>
              <a:ext cx="2612136" cy="25435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635240" y="4238243"/>
              <a:ext cx="2195322" cy="262661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982711" y="4342256"/>
              <a:ext cx="1901952" cy="222465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329052" y="6943166"/>
            <a:ext cx="21558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56555A"/>
                </a:solidFill>
                <a:latin typeface="Carlito"/>
                <a:cs typeface="Carlito"/>
              </a:rPr>
              <a:t>Docker</a:t>
            </a:r>
            <a:r>
              <a:rPr dirty="0" sz="2800" spc="-45" b="1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800" spc="-15" b="1">
                <a:solidFill>
                  <a:srgbClr val="56555A"/>
                </a:solidFill>
                <a:latin typeface="Carlito"/>
                <a:cs typeface="Carlito"/>
              </a:rPr>
              <a:t>Swarm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464677" y="6943166"/>
            <a:ext cx="9899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" b="1">
                <a:solidFill>
                  <a:srgbClr val="56555A"/>
                </a:solidFill>
                <a:latin typeface="Carlito"/>
                <a:cs typeface="Carlito"/>
              </a:rPr>
              <a:t>Mesos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021815" y="6943166"/>
            <a:ext cx="17068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40" b="1">
                <a:solidFill>
                  <a:srgbClr val="56555A"/>
                </a:solidFill>
                <a:latin typeface="Carlito"/>
                <a:cs typeface="Carlito"/>
              </a:rPr>
              <a:t>K</a:t>
            </a:r>
            <a:r>
              <a:rPr dirty="0" sz="2800" spc="-5" b="1">
                <a:solidFill>
                  <a:srgbClr val="56555A"/>
                </a:solidFill>
                <a:latin typeface="Carlito"/>
                <a:cs typeface="Carlito"/>
              </a:rPr>
              <a:t>ub</a:t>
            </a:r>
            <a:r>
              <a:rPr dirty="0" sz="2800" spc="-15" b="1">
                <a:solidFill>
                  <a:srgbClr val="56555A"/>
                </a:solidFill>
                <a:latin typeface="Carlito"/>
                <a:cs typeface="Carlito"/>
              </a:rPr>
              <a:t>e</a:t>
            </a:r>
            <a:r>
              <a:rPr dirty="0" sz="2800" spc="-10" b="1">
                <a:solidFill>
                  <a:srgbClr val="56555A"/>
                </a:solidFill>
                <a:latin typeface="Carlito"/>
                <a:cs typeface="Carlito"/>
              </a:rPr>
              <a:t>rn</a:t>
            </a:r>
            <a:r>
              <a:rPr dirty="0" sz="2800" spc="-35" b="1">
                <a:solidFill>
                  <a:srgbClr val="56555A"/>
                </a:solidFill>
                <a:latin typeface="Carlito"/>
                <a:cs typeface="Carlito"/>
              </a:rPr>
              <a:t>e</a:t>
            </a:r>
            <a:r>
              <a:rPr dirty="0" sz="2800" spc="-45" b="1">
                <a:solidFill>
                  <a:srgbClr val="56555A"/>
                </a:solidFill>
                <a:latin typeface="Carlito"/>
                <a:cs typeface="Carlito"/>
              </a:rPr>
              <a:t>t</a:t>
            </a:r>
            <a:r>
              <a:rPr dirty="0" sz="2800" spc="-10" b="1">
                <a:solidFill>
                  <a:srgbClr val="56555A"/>
                </a:solidFill>
                <a:latin typeface="Carlito"/>
                <a:cs typeface="Carlito"/>
              </a:rPr>
              <a:t>es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608" y="321563"/>
            <a:ext cx="17703165" cy="9970770"/>
            <a:chOff x="292608" y="321563"/>
            <a:chExt cx="17703165" cy="9970770"/>
          </a:xfrm>
        </p:grpSpPr>
        <p:sp>
          <p:nvSpPr>
            <p:cNvPr id="3" name="object 3"/>
            <p:cNvSpPr/>
            <p:nvPr/>
          </p:nvSpPr>
          <p:spPr>
            <a:xfrm>
              <a:off x="1248155" y="4573523"/>
              <a:ext cx="15791688" cy="48127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48155" y="1845563"/>
              <a:ext cx="15791688" cy="26548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094714" y="2076449"/>
              <a:ext cx="3385185" cy="3168650"/>
            </a:xfrm>
            <a:custGeom>
              <a:avLst/>
              <a:gdLst/>
              <a:ahLst/>
              <a:cxnLst/>
              <a:rect l="l" t="t" r="r" b="b"/>
              <a:pathLst>
                <a:path w="3385184" h="3168650">
                  <a:moveTo>
                    <a:pt x="2856738" y="0"/>
                  </a:moveTo>
                  <a:lnTo>
                    <a:pt x="528066" y="0"/>
                  </a:lnTo>
                  <a:lnTo>
                    <a:pt x="480008" y="2158"/>
                  </a:lnTo>
                  <a:lnTo>
                    <a:pt x="433158" y="8509"/>
                  </a:lnTo>
                  <a:lnTo>
                    <a:pt x="387702" y="18866"/>
                  </a:lnTo>
                  <a:lnTo>
                    <a:pt x="343827" y="33042"/>
                  </a:lnTo>
                  <a:lnTo>
                    <a:pt x="301718" y="50852"/>
                  </a:lnTo>
                  <a:lnTo>
                    <a:pt x="261563" y="72107"/>
                  </a:lnTo>
                  <a:lnTo>
                    <a:pt x="223548" y="96622"/>
                  </a:lnTo>
                  <a:lnTo>
                    <a:pt x="187860" y="124211"/>
                  </a:lnTo>
                  <a:lnTo>
                    <a:pt x="154686" y="154685"/>
                  </a:lnTo>
                  <a:lnTo>
                    <a:pt x="124211" y="187860"/>
                  </a:lnTo>
                  <a:lnTo>
                    <a:pt x="96622" y="223548"/>
                  </a:lnTo>
                  <a:lnTo>
                    <a:pt x="72107" y="261563"/>
                  </a:lnTo>
                  <a:lnTo>
                    <a:pt x="50852" y="301718"/>
                  </a:lnTo>
                  <a:lnTo>
                    <a:pt x="33042" y="343827"/>
                  </a:lnTo>
                  <a:lnTo>
                    <a:pt x="18866" y="387702"/>
                  </a:lnTo>
                  <a:lnTo>
                    <a:pt x="8509" y="433158"/>
                  </a:lnTo>
                  <a:lnTo>
                    <a:pt x="2158" y="480008"/>
                  </a:lnTo>
                  <a:lnTo>
                    <a:pt x="0" y="528066"/>
                  </a:lnTo>
                  <a:lnTo>
                    <a:pt x="0" y="2640329"/>
                  </a:lnTo>
                  <a:lnTo>
                    <a:pt x="2158" y="2688387"/>
                  </a:lnTo>
                  <a:lnTo>
                    <a:pt x="8509" y="2735237"/>
                  </a:lnTo>
                  <a:lnTo>
                    <a:pt x="18866" y="2780693"/>
                  </a:lnTo>
                  <a:lnTo>
                    <a:pt x="33042" y="2824568"/>
                  </a:lnTo>
                  <a:lnTo>
                    <a:pt x="50852" y="2866677"/>
                  </a:lnTo>
                  <a:lnTo>
                    <a:pt x="72107" y="2906832"/>
                  </a:lnTo>
                  <a:lnTo>
                    <a:pt x="96622" y="2944847"/>
                  </a:lnTo>
                  <a:lnTo>
                    <a:pt x="124211" y="2980535"/>
                  </a:lnTo>
                  <a:lnTo>
                    <a:pt x="154686" y="3013710"/>
                  </a:lnTo>
                  <a:lnTo>
                    <a:pt x="187860" y="3044184"/>
                  </a:lnTo>
                  <a:lnTo>
                    <a:pt x="223548" y="3071773"/>
                  </a:lnTo>
                  <a:lnTo>
                    <a:pt x="261563" y="3096288"/>
                  </a:lnTo>
                  <a:lnTo>
                    <a:pt x="301718" y="3117543"/>
                  </a:lnTo>
                  <a:lnTo>
                    <a:pt x="343827" y="3135353"/>
                  </a:lnTo>
                  <a:lnTo>
                    <a:pt x="387702" y="3149529"/>
                  </a:lnTo>
                  <a:lnTo>
                    <a:pt x="433158" y="3159886"/>
                  </a:lnTo>
                  <a:lnTo>
                    <a:pt x="480008" y="3166237"/>
                  </a:lnTo>
                  <a:lnTo>
                    <a:pt x="528066" y="3168396"/>
                  </a:lnTo>
                  <a:lnTo>
                    <a:pt x="2856738" y="3168396"/>
                  </a:lnTo>
                  <a:lnTo>
                    <a:pt x="2904795" y="3166237"/>
                  </a:lnTo>
                  <a:lnTo>
                    <a:pt x="2951645" y="3159886"/>
                  </a:lnTo>
                  <a:lnTo>
                    <a:pt x="2997101" y="3149529"/>
                  </a:lnTo>
                  <a:lnTo>
                    <a:pt x="3040976" y="3135353"/>
                  </a:lnTo>
                  <a:lnTo>
                    <a:pt x="3083085" y="3117543"/>
                  </a:lnTo>
                  <a:lnTo>
                    <a:pt x="3123240" y="3096288"/>
                  </a:lnTo>
                  <a:lnTo>
                    <a:pt x="3161255" y="3071773"/>
                  </a:lnTo>
                  <a:lnTo>
                    <a:pt x="3196943" y="3044184"/>
                  </a:lnTo>
                  <a:lnTo>
                    <a:pt x="3230117" y="3013709"/>
                  </a:lnTo>
                  <a:lnTo>
                    <a:pt x="3260592" y="2980535"/>
                  </a:lnTo>
                  <a:lnTo>
                    <a:pt x="3288181" y="2944847"/>
                  </a:lnTo>
                  <a:lnTo>
                    <a:pt x="3312696" y="2906832"/>
                  </a:lnTo>
                  <a:lnTo>
                    <a:pt x="3333951" y="2866677"/>
                  </a:lnTo>
                  <a:lnTo>
                    <a:pt x="3351761" y="2824568"/>
                  </a:lnTo>
                  <a:lnTo>
                    <a:pt x="3365937" y="2780693"/>
                  </a:lnTo>
                  <a:lnTo>
                    <a:pt x="3376294" y="2735237"/>
                  </a:lnTo>
                  <a:lnTo>
                    <a:pt x="3382645" y="2688387"/>
                  </a:lnTo>
                  <a:lnTo>
                    <a:pt x="3384804" y="2640329"/>
                  </a:lnTo>
                  <a:lnTo>
                    <a:pt x="3384804" y="528066"/>
                  </a:lnTo>
                  <a:lnTo>
                    <a:pt x="3382645" y="480008"/>
                  </a:lnTo>
                  <a:lnTo>
                    <a:pt x="3376294" y="433158"/>
                  </a:lnTo>
                  <a:lnTo>
                    <a:pt x="3365937" y="387702"/>
                  </a:lnTo>
                  <a:lnTo>
                    <a:pt x="3351761" y="343827"/>
                  </a:lnTo>
                  <a:lnTo>
                    <a:pt x="3333951" y="301718"/>
                  </a:lnTo>
                  <a:lnTo>
                    <a:pt x="3312696" y="261563"/>
                  </a:lnTo>
                  <a:lnTo>
                    <a:pt x="3288181" y="223548"/>
                  </a:lnTo>
                  <a:lnTo>
                    <a:pt x="3260592" y="187860"/>
                  </a:lnTo>
                  <a:lnTo>
                    <a:pt x="3230117" y="154685"/>
                  </a:lnTo>
                  <a:lnTo>
                    <a:pt x="3196943" y="124211"/>
                  </a:lnTo>
                  <a:lnTo>
                    <a:pt x="3161255" y="96622"/>
                  </a:lnTo>
                  <a:lnTo>
                    <a:pt x="3123240" y="72107"/>
                  </a:lnTo>
                  <a:lnTo>
                    <a:pt x="3083085" y="50852"/>
                  </a:lnTo>
                  <a:lnTo>
                    <a:pt x="3040976" y="33042"/>
                  </a:lnTo>
                  <a:lnTo>
                    <a:pt x="2997101" y="18866"/>
                  </a:lnTo>
                  <a:lnTo>
                    <a:pt x="2951645" y="8509"/>
                  </a:lnTo>
                  <a:lnTo>
                    <a:pt x="2904795" y="2158"/>
                  </a:lnTo>
                  <a:lnTo>
                    <a:pt x="2856738" y="0"/>
                  </a:lnTo>
                  <a:close/>
                </a:path>
              </a:pathLst>
            </a:custGeom>
            <a:solidFill>
              <a:srgbClr val="FBFA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094714" y="2076449"/>
              <a:ext cx="3385185" cy="3168650"/>
            </a:xfrm>
            <a:custGeom>
              <a:avLst/>
              <a:gdLst/>
              <a:ahLst/>
              <a:cxnLst/>
              <a:rect l="l" t="t" r="r" b="b"/>
              <a:pathLst>
                <a:path w="3385184" h="3168650">
                  <a:moveTo>
                    <a:pt x="0" y="528066"/>
                  </a:moveTo>
                  <a:lnTo>
                    <a:pt x="2158" y="480008"/>
                  </a:lnTo>
                  <a:lnTo>
                    <a:pt x="8509" y="433158"/>
                  </a:lnTo>
                  <a:lnTo>
                    <a:pt x="18866" y="387702"/>
                  </a:lnTo>
                  <a:lnTo>
                    <a:pt x="33042" y="343827"/>
                  </a:lnTo>
                  <a:lnTo>
                    <a:pt x="50852" y="301718"/>
                  </a:lnTo>
                  <a:lnTo>
                    <a:pt x="72107" y="261563"/>
                  </a:lnTo>
                  <a:lnTo>
                    <a:pt x="96622" y="223548"/>
                  </a:lnTo>
                  <a:lnTo>
                    <a:pt x="124211" y="187860"/>
                  </a:lnTo>
                  <a:lnTo>
                    <a:pt x="154686" y="154685"/>
                  </a:lnTo>
                  <a:lnTo>
                    <a:pt x="187860" y="124211"/>
                  </a:lnTo>
                  <a:lnTo>
                    <a:pt x="223548" y="96622"/>
                  </a:lnTo>
                  <a:lnTo>
                    <a:pt x="261563" y="72107"/>
                  </a:lnTo>
                  <a:lnTo>
                    <a:pt x="301718" y="50852"/>
                  </a:lnTo>
                  <a:lnTo>
                    <a:pt x="343827" y="33042"/>
                  </a:lnTo>
                  <a:lnTo>
                    <a:pt x="387702" y="18866"/>
                  </a:lnTo>
                  <a:lnTo>
                    <a:pt x="433158" y="8509"/>
                  </a:lnTo>
                  <a:lnTo>
                    <a:pt x="480008" y="2158"/>
                  </a:lnTo>
                  <a:lnTo>
                    <a:pt x="528066" y="0"/>
                  </a:lnTo>
                  <a:lnTo>
                    <a:pt x="2856738" y="0"/>
                  </a:lnTo>
                  <a:lnTo>
                    <a:pt x="2904795" y="2158"/>
                  </a:lnTo>
                  <a:lnTo>
                    <a:pt x="2951645" y="8509"/>
                  </a:lnTo>
                  <a:lnTo>
                    <a:pt x="2997101" y="18866"/>
                  </a:lnTo>
                  <a:lnTo>
                    <a:pt x="3040976" y="33042"/>
                  </a:lnTo>
                  <a:lnTo>
                    <a:pt x="3083085" y="50852"/>
                  </a:lnTo>
                  <a:lnTo>
                    <a:pt x="3123240" y="72107"/>
                  </a:lnTo>
                  <a:lnTo>
                    <a:pt x="3161255" y="96622"/>
                  </a:lnTo>
                  <a:lnTo>
                    <a:pt x="3196943" y="124211"/>
                  </a:lnTo>
                  <a:lnTo>
                    <a:pt x="3230117" y="154685"/>
                  </a:lnTo>
                  <a:lnTo>
                    <a:pt x="3260592" y="187860"/>
                  </a:lnTo>
                  <a:lnTo>
                    <a:pt x="3288181" y="223548"/>
                  </a:lnTo>
                  <a:lnTo>
                    <a:pt x="3312696" y="261563"/>
                  </a:lnTo>
                  <a:lnTo>
                    <a:pt x="3333951" y="301718"/>
                  </a:lnTo>
                  <a:lnTo>
                    <a:pt x="3351761" y="343827"/>
                  </a:lnTo>
                  <a:lnTo>
                    <a:pt x="3365937" y="387702"/>
                  </a:lnTo>
                  <a:lnTo>
                    <a:pt x="3376294" y="433158"/>
                  </a:lnTo>
                  <a:lnTo>
                    <a:pt x="3382645" y="480008"/>
                  </a:lnTo>
                  <a:lnTo>
                    <a:pt x="3384804" y="528066"/>
                  </a:lnTo>
                  <a:lnTo>
                    <a:pt x="3384804" y="2640329"/>
                  </a:lnTo>
                  <a:lnTo>
                    <a:pt x="3382645" y="2688387"/>
                  </a:lnTo>
                  <a:lnTo>
                    <a:pt x="3376294" y="2735237"/>
                  </a:lnTo>
                  <a:lnTo>
                    <a:pt x="3365937" y="2780693"/>
                  </a:lnTo>
                  <a:lnTo>
                    <a:pt x="3351761" y="2824568"/>
                  </a:lnTo>
                  <a:lnTo>
                    <a:pt x="3333951" y="2866677"/>
                  </a:lnTo>
                  <a:lnTo>
                    <a:pt x="3312696" y="2906832"/>
                  </a:lnTo>
                  <a:lnTo>
                    <a:pt x="3288181" y="2944847"/>
                  </a:lnTo>
                  <a:lnTo>
                    <a:pt x="3260592" y="2980535"/>
                  </a:lnTo>
                  <a:lnTo>
                    <a:pt x="3230117" y="3013709"/>
                  </a:lnTo>
                  <a:lnTo>
                    <a:pt x="3196943" y="3044184"/>
                  </a:lnTo>
                  <a:lnTo>
                    <a:pt x="3161255" y="3071773"/>
                  </a:lnTo>
                  <a:lnTo>
                    <a:pt x="3123240" y="3096288"/>
                  </a:lnTo>
                  <a:lnTo>
                    <a:pt x="3083085" y="3117543"/>
                  </a:lnTo>
                  <a:lnTo>
                    <a:pt x="3040976" y="3135353"/>
                  </a:lnTo>
                  <a:lnTo>
                    <a:pt x="2997101" y="3149529"/>
                  </a:lnTo>
                  <a:lnTo>
                    <a:pt x="2951645" y="3159886"/>
                  </a:lnTo>
                  <a:lnTo>
                    <a:pt x="2904795" y="3166237"/>
                  </a:lnTo>
                  <a:lnTo>
                    <a:pt x="2856738" y="3168396"/>
                  </a:lnTo>
                  <a:lnTo>
                    <a:pt x="528066" y="3168396"/>
                  </a:lnTo>
                  <a:lnTo>
                    <a:pt x="480008" y="3166237"/>
                  </a:lnTo>
                  <a:lnTo>
                    <a:pt x="433158" y="3159886"/>
                  </a:lnTo>
                  <a:lnTo>
                    <a:pt x="387702" y="3149529"/>
                  </a:lnTo>
                  <a:lnTo>
                    <a:pt x="343827" y="3135353"/>
                  </a:lnTo>
                  <a:lnTo>
                    <a:pt x="301718" y="3117543"/>
                  </a:lnTo>
                  <a:lnTo>
                    <a:pt x="261563" y="3096288"/>
                  </a:lnTo>
                  <a:lnTo>
                    <a:pt x="223548" y="3071773"/>
                  </a:lnTo>
                  <a:lnTo>
                    <a:pt x="187860" y="3044184"/>
                  </a:lnTo>
                  <a:lnTo>
                    <a:pt x="154686" y="3013710"/>
                  </a:lnTo>
                  <a:lnTo>
                    <a:pt x="124211" y="2980535"/>
                  </a:lnTo>
                  <a:lnTo>
                    <a:pt x="96622" y="2944847"/>
                  </a:lnTo>
                  <a:lnTo>
                    <a:pt x="72107" y="2906832"/>
                  </a:lnTo>
                  <a:lnTo>
                    <a:pt x="50852" y="2866677"/>
                  </a:lnTo>
                  <a:lnTo>
                    <a:pt x="33042" y="2824568"/>
                  </a:lnTo>
                  <a:lnTo>
                    <a:pt x="18866" y="2780693"/>
                  </a:lnTo>
                  <a:lnTo>
                    <a:pt x="8509" y="2735237"/>
                  </a:lnTo>
                  <a:lnTo>
                    <a:pt x="2158" y="2688387"/>
                  </a:lnTo>
                  <a:lnTo>
                    <a:pt x="0" y="2640329"/>
                  </a:lnTo>
                  <a:lnTo>
                    <a:pt x="0" y="528066"/>
                  </a:lnTo>
                  <a:close/>
                </a:path>
              </a:pathLst>
            </a:custGeom>
            <a:ln w="28956">
              <a:solidFill>
                <a:srgbClr val="5655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4353159" y="2713481"/>
            <a:ext cx="2869565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006FC0"/>
                </a:solidFill>
                <a:latin typeface="Carlito"/>
                <a:cs typeface="Carlito"/>
              </a:rPr>
              <a:t>Kubernetes </a:t>
            </a:r>
            <a:r>
              <a:rPr dirty="0" sz="2400">
                <a:solidFill>
                  <a:srgbClr val="006FC0"/>
                </a:solidFill>
                <a:latin typeface="Carlito"/>
                <a:cs typeface="Carlito"/>
              </a:rPr>
              <a:t>is the</a:t>
            </a:r>
            <a:r>
              <a:rPr dirty="0" sz="2400" spc="-8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006FC0"/>
                </a:solidFill>
                <a:latin typeface="Carlito"/>
                <a:cs typeface="Carlito"/>
              </a:rPr>
              <a:t>most  famous container  </a:t>
            </a:r>
            <a:r>
              <a:rPr dirty="0" sz="2400" spc="-15">
                <a:solidFill>
                  <a:srgbClr val="006FC0"/>
                </a:solidFill>
                <a:latin typeface="Carlito"/>
                <a:cs typeface="Carlito"/>
              </a:rPr>
              <a:t>orchestration tool  </a:t>
            </a:r>
            <a:r>
              <a:rPr dirty="0" sz="2400" spc="-10">
                <a:solidFill>
                  <a:srgbClr val="006FC0"/>
                </a:solidFill>
                <a:latin typeface="Carlito"/>
                <a:cs typeface="Carlito"/>
              </a:rPr>
              <a:t>according </a:t>
            </a:r>
            <a:r>
              <a:rPr dirty="0" sz="2400" spc="-15">
                <a:solidFill>
                  <a:srgbClr val="006FC0"/>
                </a:solidFill>
                <a:latin typeface="Carlito"/>
                <a:cs typeface="Carlito"/>
              </a:rPr>
              <a:t>to </a:t>
            </a:r>
            <a:r>
              <a:rPr dirty="0" sz="2400" spc="-10">
                <a:solidFill>
                  <a:srgbClr val="006FC0"/>
                </a:solidFill>
                <a:latin typeface="Carlito"/>
                <a:cs typeface="Carlito"/>
              </a:rPr>
              <a:t>google  trends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985012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95A82"/>
                </a:solidFill>
              </a:rPr>
              <a:t>The Top </a:t>
            </a:r>
            <a:r>
              <a:rPr dirty="0" sz="5400">
                <a:solidFill>
                  <a:srgbClr val="095A82"/>
                </a:solidFill>
              </a:rPr>
              <a:t>3 </a:t>
            </a:r>
            <a:r>
              <a:rPr dirty="0" sz="5400" spc="-5">
                <a:solidFill>
                  <a:srgbClr val="095A82"/>
                </a:solidFill>
              </a:rPr>
              <a:t>Container</a:t>
            </a:r>
            <a:r>
              <a:rPr dirty="0" sz="5400" spc="-45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Orchestrators</a:t>
            </a:r>
            <a:endParaRPr sz="5400"/>
          </a:p>
        </p:txBody>
      </p:sp>
      <p:sp>
        <p:nvSpPr>
          <p:cNvPr id="9" name="object 9"/>
          <p:cNvSpPr/>
          <p:nvPr/>
        </p:nvSpPr>
        <p:spPr>
          <a:xfrm>
            <a:off x="13069823" y="1799844"/>
            <a:ext cx="1495044" cy="1495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3770376" y="2229611"/>
            <a:ext cx="9084945" cy="1195070"/>
            <a:chOff x="3770376" y="2229611"/>
            <a:chExt cx="9084945" cy="1195070"/>
          </a:xfrm>
        </p:grpSpPr>
        <p:sp>
          <p:nvSpPr>
            <p:cNvPr id="11" name="object 11"/>
            <p:cNvSpPr/>
            <p:nvPr/>
          </p:nvSpPr>
          <p:spPr>
            <a:xfrm>
              <a:off x="3770376" y="2237231"/>
              <a:ext cx="1424939" cy="11871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88723" y="2292464"/>
              <a:ext cx="966216" cy="11319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716011" y="2229611"/>
              <a:ext cx="1226820" cy="11948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92608" y="321563"/>
            <a:ext cx="17703165" cy="9970770"/>
            <a:chOff x="292608" y="321563"/>
            <a:chExt cx="17703165" cy="9970770"/>
          </a:xfrm>
        </p:grpSpPr>
        <p:sp>
          <p:nvSpPr>
            <p:cNvPr id="4" name="object 4"/>
            <p:cNvSpPr/>
            <p:nvPr/>
          </p:nvSpPr>
          <p:spPr>
            <a:xfrm>
              <a:off x="292608" y="321563"/>
              <a:ext cx="17703165" cy="9354820"/>
            </a:xfrm>
            <a:custGeom>
              <a:avLst/>
              <a:gdLst/>
              <a:ahLst/>
              <a:cxnLst/>
              <a:rect l="l" t="t" r="r" b="b"/>
              <a:pathLst>
                <a:path w="17703165" h="9354820">
                  <a:moveTo>
                    <a:pt x="17702784" y="0"/>
                  </a:moveTo>
                  <a:lnTo>
                    <a:pt x="0" y="0"/>
                  </a:lnTo>
                  <a:lnTo>
                    <a:pt x="0" y="9133345"/>
                  </a:lnTo>
                  <a:lnTo>
                    <a:pt x="0" y="9354312"/>
                  </a:lnTo>
                  <a:lnTo>
                    <a:pt x="17702784" y="9354312"/>
                  </a:lnTo>
                  <a:lnTo>
                    <a:pt x="17702784" y="9133345"/>
                  </a:lnTo>
                  <a:lnTo>
                    <a:pt x="177027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60704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2275332" y="0"/>
                  </a:moveTo>
                  <a:lnTo>
                    <a:pt x="0" y="0"/>
                  </a:lnTo>
                  <a:lnTo>
                    <a:pt x="0" y="832103"/>
                  </a:lnTo>
                  <a:lnTo>
                    <a:pt x="2275332" y="832103"/>
                  </a:lnTo>
                  <a:lnTo>
                    <a:pt x="2275332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60704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0" y="832103"/>
                  </a:moveTo>
                  <a:lnTo>
                    <a:pt x="2275332" y="832103"/>
                  </a:lnTo>
                  <a:lnTo>
                    <a:pt x="2275332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26463" y="9675875"/>
              <a:ext cx="1543812" cy="390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34974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16421100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16421100" y="28956"/>
                  </a:lnTo>
                  <a:lnTo>
                    <a:pt x="16421100" y="0"/>
                  </a:lnTo>
                  <a:close/>
                </a:path>
              </a:pathLst>
            </a:custGeom>
            <a:solidFill>
              <a:srgbClr val="0551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842264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95A82"/>
                </a:solidFill>
              </a:rPr>
              <a:t>Docker </a:t>
            </a:r>
            <a:r>
              <a:rPr dirty="0" sz="5400">
                <a:solidFill>
                  <a:srgbClr val="095A82"/>
                </a:solidFill>
              </a:rPr>
              <a:t>Swarm </a:t>
            </a:r>
            <a:r>
              <a:rPr dirty="0" sz="5400" spc="-5">
                <a:solidFill>
                  <a:srgbClr val="095A82"/>
                </a:solidFill>
              </a:rPr>
              <a:t>Vs</a:t>
            </a:r>
            <a:r>
              <a:rPr dirty="0" sz="5400" spc="-45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Kubernetes</a:t>
            </a:r>
            <a:endParaRPr sz="5400"/>
          </a:p>
        </p:txBody>
      </p:sp>
      <p:grpSp>
        <p:nvGrpSpPr>
          <p:cNvPr id="10" name="object 10"/>
          <p:cNvGrpSpPr/>
          <p:nvPr/>
        </p:nvGrpSpPr>
        <p:grpSpPr>
          <a:xfrm>
            <a:off x="509016" y="1772412"/>
            <a:ext cx="7764145" cy="7767320"/>
            <a:chOff x="509016" y="1772412"/>
            <a:chExt cx="7764145" cy="7767320"/>
          </a:xfrm>
        </p:grpSpPr>
        <p:sp>
          <p:nvSpPr>
            <p:cNvPr id="11" name="object 11"/>
            <p:cNvSpPr/>
            <p:nvPr/>
          </p:nvSpPr>
          <p:spPr>
            <a:xfrm>
              <a:off x="586740" y="1833384"/>
              <a:ext cx="7686294" cy="77061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09016" y="1772412"/>
              <a:ext cx="7283957" cy="45377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934211" y="1828800"/>
            <a:ext cx="7393305" cy="7412990"/>
          </a:xfrm>
          <a:prstGeom prst="rect">
            <a:avLst/>
          </a:prstGeom>
          <a:solidFill>
            <a:srgbClr val="CA5840"/>
          </a:solidFill>
        </p:spPr>
        <p:txBody>
          <a:bodyPr wrap="square" lIns="0" tIns="22225" rIns="0" bIns="0" rtlCol="0" vert="horz">
            <a:spAutoFit/>
          </a:bodyPr>
          <a:lstStyle/>
          <a:p>
            <a:pPr marL="2639060">
              <a:lnSpc>
                <a:spcPct val="100000"/>
              </a:lnSpc>
              <a:spcBef>
                <a:spcPts val="175"/>
              </a:spcBef>
            </a:pPr>
            <a:r>
              <a:rPr dirty="0" sz="2800" spc="-20" b="1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r>
              <a:rPr dirty="0" sz="2800" spc="-1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5" b="1">
                <a:solidFill>
                  <a:srgbClr val="FFFFFF"/>
                </a:solidFill>
                <a:latin typeface="Carlito"/>
                <a:cs typeface="Carlito"/>
              </a:rPr>
              <a:t>Swarm</a:t>
            </a:r>
            <a:endParaRPr sz="2800">
              <a:latin typeface="Carlito"/>
              <a:cs typeface="Carlito"/>
            </a:endParaRPr>
          </a:p>
          <a:p>
            <a:pPr marL="433070" marR="725170" indent="-342900">
              <a:lnSpc>
                <a:spcPct val="150100"/>
              </a:lnSpc>
              <a:spcBef>
                <a:spcPts val="160"/>
              </a:spcBef>
              <a:buFont typeface="Wingdings"/>
              <a:buChar char=""/>
              <a:tabLst>
                <a:tab pos="433070" algn="l"/>
                <a:tab pos="433705" algn="l"/>
              </a:tabLst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Services </a:t>
            </a:r>
            <a:r>
              <a:rPr dirty="0" sz="2400" spc="-15">
                <a:solidFill>
                  <a:srgbClr val="FFFFFF"/>
                </a:solidFill>
                <a:latin typeface="Carlito"/>
                <a:cs typeface="Carlito"/>
              </a:rPr>
              <a:t>are discoverable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easily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through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the whole 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network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dirty="0" sz="2400" spc="-15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r>
              <a:rPr dirty="0" sz="24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Swarm</a:t>
            </a:r>
            <a:endParaRPr sz="2400">
              <a:latin typeface="Carlito"/>
              <a:cs typeface="Carlito"/>
            </a:endParaRPr>
          </a:p>
          <a:p>
            <a:pPr marL="433705" indent="-342900">
              <a:lnSpc>
                <a:spcPct val="100000"/>
              </a:lnSpc>
              <a:spcBef>
                <a:spcPts val="2014"/>
              </a:spcBef>
              <a:buFont typeface="Wingdings"/>
              <a:buChar char=""/>
              <a:tabLst>
                <a:tab pos="433070" algn="l"/>
                <a:tab pos="433705" algn="l"/>
              </a:tabLst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can </a:t>
            </a: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easily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run with </a:t>
            </a: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other </a:t>
            </a:r>
            <a:r>
              <a:rPr dirty="0" sz="2400" spc="-15">
                <a:solidFill>
                  <a:srgbClr val="FFFFFF"/>
                </a:solidFill>
                <a:latin typeface="Carlito"/>
                <a:cs typeface="Carlito"/>
              </a:rPr>
              <a:t>docker</a:t>
            </a:r>
            <a:r>
              <a:rPr dirty="0" sz="2400" spc="-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tools</a:t>
            </a:r>
            <a:endParaRPr sz="2400">
              <a:latin typeface="Carlito"/>
              <a:cs typeface="Carlito"/>
            </a:endParaRPr>
          </a:p>
          <a:p>
            <a:pPr marL="433705" indent="-342900">
              <a:lnSpc>
                <a:spcPct val="100000"/>
              </a:lnSpc>
              <a:spcBef>
                <a:spcPts val="2014"/>
              </a:spcBef>
              <a:buFont typeface="Wingdings"/>
              <a:buChar char=""/>
              <a:tabLst>
                <a:tab pos="433070" algn="l"/>
                <a:tab pos="433705" algn="l"/>
              </a:tabLst>
            </a:pP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Local volume can </a:t>
            </a: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shared</a:t>
            </a:r>
            <a:r>
              <a:rPr dirty="0" sz="24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easily</a:t>
            </a:r>
            <a:endParaRPr sz="2400">
              <a:latin typeface="Carlito"/>
              <a:cs typeface="Carlito"/>
            </a:endParaRPr>
          </a:p>
          <a:p>
            <a:pPr marL="433705" indent="-342900">
              <a:lnSpc>
                <a:spcPct val="100000"/>
              </a:lnSpc>
              <a:spcBef>
                <a:spcPts val="2014"/>
              </a:spcBef>
              <a:buFont typeface="Wingdings"/>
              <a:buChar char=""/>
              <a:tabLst>
                <a:tab pos="433070" algn="l"/>
                <a:tab pos="433705" algn="l"/>
              </a:tabLst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provides </a:t>
            </a: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quick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container deployment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well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as</a:t>
            </a:r>
            <a:endParaRPr sz="2400">
              <a:latin typeface="Carlito"/>
              <a:cs typeface="Carlito"/>
            </a:endParaRPr>
          </a:p>
          <a:p>
            <a:pPr marL="433070">
              <a:lnSpc>
                <a:spcPct val="100000"/>
              </a:lnSpc>
              <a:spcBef>
                <a:spcPts val="1445"/>
              </a:spcBef>
            </a:pP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scaling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even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very </a:t>
            </a:r>
            <a:r>
              <a:rPr dirty="0" sz="2400" spc="-15">
                <a:solidFill>
                  <a:srgbClr val="FFFFFF"/>
                </a:solidFill>
                <a:latin typeface="Carlito"/>
                <a:cs typeface="Carlito"/>
              </a:rPr>
              <a:t>large</a:t>
            </a: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clusters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537192" y="1772412"/>
            <a:ext cx="7764145" cy="7767320"/>
            <a:chOff x="9537192" y="1772412"/>
            <a:chExt cx="7764145" cy="7767320"/>
          </a:xfrm>
        </p:grpSpPr>
        <p:sp>
          <p:nvSpPr>
            <p:cNvPr id="15" name="object 15"/>
            <p:cNvSpPr/>
            <p:nvPr/>
          </p:nvSpPr>
          <p:spPr>
            <a:xfrm>
              <a:off x="9613392" y="1833384"/>
              <a:ext cx="7687818" cy="77061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537192" y="1772412"/>
              <a:ext cx="7680197" cy="45377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9960864" y="1828800"/>
            <a:ext cx="7394575" cy="7412990"/>
          </a:xfrm>
          <a:prstGeom prst="rect">
            <a:avLst/>
          </a:prstGeom>
          <a:solidFill>
            <a:srgbClr val="56555A"/>
          </a:solidFill>
        </p:spPr>
        <p:txBody>
          <a:bodyPr wrap="square" lIns="0" tIns="22225" rIns="0" bIns="0" rtlCol="0" vert="horz">
            <a:spAutoFit/>
          </a:bodyPr>
          <a:lstStyle/>
          <a:p>
            <a:pPr marL="2856865">
              <a:lnSpc>
                <a:spcPct val="100000"/>
              </a:lnSpc>
              <a:spcBef>
                <a:spcPts val="175"/>
              </a:spcBef>
            </a:pPr>
            <a:r>
              <a:rPr dirty="0" sz="2800" spc="-15" b="1">
                <a:solidFill>
                  <a:srgbClr val="FFFFFF"/>
                </a:solidFill>
                <a:latin typeface="Carlito"/>
                <a:cs typeface="Carlito"/>
              </a:rPr>
              <a:t>Kubernetes</a:t>
            </a:r>
            <a:endParaRPr sz="2800">
              <a:latin typeface="Carlito"/>
              <a:cs typeface="Carlito"/>
            </a:endParaRPr>
          </a:p>
          <a:p>
            <a:pPr marL="434975" marR="674370" indent="-342900">
              <a:lnSpc>
                <a:spcPct val="150100"/>
              </a:lnSpc>
              <a:spcBef>
                <a:spcPts val="160"/>
              </a:spcBef>
              <a:buFont typeface="Wingdings"/>
              <a:buChar char=""/>
              <a:tabLst>
                <a:tab pos="434975" algn="l"/>
                <a:tab pos="435609" algn="l"/>
              </a:tabLst>
            </a:pP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Containers can </a:t>
            </a: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defined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as services which </a:t>
            </a:r>
            <a:r>
              <a:rPr dirty="0" sz="2400" spc="-15">
                <a:solidFill>
                  <a:srgbClr val="FFFFFF"/>
                </a:solidFill>
                <a:latin typeface="Carlito"/>
                <a:cs typeface="Carlito"/>
              </a:rPr>
              <a:t>makes 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them </a:t>
            </a: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easily </a:t>
            </a:r>
            <a:r>
              <a:rPr dirty="0" sz="2400" spc="-15">
                <a:solidFill>
                  <a:srgbClr val="FFFFFF"/>
                </a:solidFill>
                <a:latin typeface="Carlito"/>
                <a:cs typeface="Carlito"/>
              </a:rPr>
              <a:t>discoverable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 Kubernetes</a:t>
            </a:r>
            <a:endParaRPr sz="2400">
              <a:latin typeface="Carlito"/>
              <a:cs typeface="Carlito"/>
            </a:endParaRPr>
          </a:p>
          <a:p>
            <a:pPr marL="435609" indent="-343535">
              <a:lnSpc>
                <a:spcPct val="100000"/>
              </a:lnSpc>
              <a:spcBef>
                <a:spcPts val="2014"/>
              </a:spcBef>
              <a:buFont typeface="Wingdings"/>
              <a:buChar char=""/>
              <a:tabLst>
                <a:tab pos="434975" algn="l"/>
                <a:tab pos="435609" algn="l"/>
              </a:tabLst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can </a:t>
            </a: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easily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run </a:t>
            </a: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on 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any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Operating</a:t>
            </a:r>
            <a:r>
              <a:rPr dirty="0" sz="24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System</a:t>
            </a:r>
            <a:endParaRPr sz="2400">
              <a:latin typeface="Carlito"/>
              <a:cs typeface="Carlito"/>
            </a:endParaRPr>
          </a:p>
          <a:p>
            <a:pPr marL="435609" indent="-343535">
              <a:lnSpc>
                <a:spcPct val="100000"/>
              </a:lnSpc>
              <a:spcBef>
                <a:spcPts val="2014"/>
              </a:spcBef>
              <a:buFont typeface="Wingdings"/>
              <a:buChar char=""/>
              <a:tabLst>
                <a:tab pos="434975" algn="l"/>
                <a:tab pos="435609" algn="l"/>
              </a:tabLst>
            </a:pP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Volume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shared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within the </a:t>
            </a: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pods</a:t>
            </a:r>
            <a:endParaRPr sz="2400">
              <a:latin typeface="Carlito"/>
              <a:cs typeface="Carlito"/>
            </a:endParaRPr>
          </a:p>
          <a:p>
            <a:pPr marL="435609" indent="-343535">
              <a:lnSpc>
                <a:spcPct val="100000"/>
              </a:lnSpc>
              <a:spcBef>
                <a:spcPts val="2014"/>
              </a:spcBef>
              <a:buFont typeface="Wingdings"/>
              <a:buChar char=""/>
              <a:tabLst>
                <a:tab pos="434975" algn="l"/>
                <a:tab pos="435609" algn="l"/>
              </a:tabLst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provides </a:t>
            </a:r>
            <a:r>
              <a:rPr dirty="0" sz="2400" spc="-15">
                <a:solidFill>
                  <a:srgbClr val="FFFFFF"/>
                </a:solidFill>
                <a:latin typeface="Carlito"/>
                <a:cs typeface="Carlito"/>
              </a:rPr>
              <a:t>strong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guarantees </a:t>
            </a:r>
            <a:r>
              <a:rPr dirty="0" sz="2400" spc="-15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expense </a:t>
            </a: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dirty="0" sz="2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speed</a:t>
            </a:r>
            <a:endParaRPr sz="2400">
              <a:latin typeface="Carlito"/>
              <a:cs typeface="Carlito"/>
            </a:endParaRPr>
          </a:p>
          <a:p>
            <a:pPr marL="434975">
              <a:lnSpc>
                <a:spcPct val="100000"/>
              </a:lnSpc>
              <a:spcBef>
                <a:spcPts val="1445"/>
              </a:spcBef>
            </a:pPr>
            <a:r>
              <a:rPr dirty="0" sz="2400" spc="-15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cluster</a:t>
            </a:r>
            <a:r>
              <a:rPr dirty="0" sz="2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states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592899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95A82"/>
                </a:solidFill>
              </a:rPr>
              <a:t>What </a:t>
            </a:r>
            <a:r>
              <a:rPr dirty="0" sz="5400">
                <a:solidFill>
                  <a:srgbClr val="095A82"/>
                </a:solidFill>
              </a:rPr>
              <a:t>is</a:t>
            </a:r>
            <a:r>
              <a:rPr dirty="0" sz="5400" spc="-85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Kubernetes?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937666" y="1884426"/>
            <a:ext cx="7444105" cy="5478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5F5F5F"/>
                </a:solidFill>
                <a:latin typeface="Carlito"/>
                <a:cs typeface="Carlito"/>
              </a:rPr>
              <a:t>It’s </a:t>
            </a:r>
            <a:r>
              <a:rPr dirty="0" sz="2400" b="1">
                <a:solidFill>
                  <a:srgbClr val="5F5F5F"/>
                </a:solidFill>
                <a:latin typeface="Carlito"/>
                <a:cs typeface="Carlito"/>
              </a:rPr>
              <a:t>an open source </a:t>
            </a:r>
            <a:r>
              <a:rPr dirty="0" sz="2400" spc="-5" b="1">
                <a:solidFill>
                  <a:srgbClr val="5F5F5F"/>
                </a:solidFill>
                <a:latin typeface="Carlito"/>
                <a:cs typeface="Carlito"/>
              </a:rPr>
              <a:t>orchestration </a:t>
            </a:r>
            <a:r>
              <a:rPr dirty="0" sz="2400" b="1">
                <a:solidFill>
                  <a:srgbClr val="5F5F5F"/>
                </a:solidFill>
                <a:latin typeface="Carlito"/>
                <a:cs typeface="Carlito"/>
              </a:rPr>
              <a:t>system </a:t>
            </a:r>
            <a:r>
              <a:rPr dirty="0" sz="2400" spc="-5" b="1">
                <a:solidFill>
                  <a:srgbClr val="5F5F5F"/>
                </a:solidFill>
                <a:latin typeface="Carlito"/>
                <a:cs typeface="Carlito"/>
              </a:rPr>
              <a:t>which </a:t>
            </a:r>
            <a:r>
              <a:rPr dirty="0" sz="2400" b="1">
                <a:solidFill>
                  <a:srgbClr val="5F5F5F"/>
                </a:solidFill>
                <a:latin typeface="Carlito"/>
                <a:cs typeface="Carlito"/>
              </a:rPr>
              <a:t>is </a:t>
            </a:r>
            <a:r>
              <a:rPr dirty="0" sz="2400" spc="-5" b="1">
                <a:solidFill>
                  <a:srgbClr val="5F5F5F"/>
                </a:solidFill>
                <a:latin typeface="Carlito"/>
                <a:cs typeface="Carlito"/>
              </a:rPr>
              <a:t>used</a:t>
            </a:r>
            <a:r>
              <a:rPr dirty="0" sz="2400" spc="-25" b="1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 b="1">
                <a:solidFill>
                  <a:srgbClr val="5F5F5F"/>
                </a:solidFill>
                <a:latin typeface="Carlito"/>
                <a:cs typeface="Carlito"/>
              </a:rPr>
              <a:t>for: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rlito"/>
              <a:cs typeface="Carlito"/>
            </a:endParaRPr>
          </a:p>
          <a:p>
            <a:pPr marL="584200" indent="-57213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Deployment of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containerized</a:t>
            </a:r>
            <a:r>
              <a:rPr dirty="0" sz="2400" spc="-4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application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4200" indent="-57213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Scaling of containerized</a:t>
            </a:r>
            <a:r>
              <a:rPr dirty="0" sz="2400" spc="-5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application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4200" indent="-572135">
              <a:lnSpc>
                <a:spcPct val="100000"/>
              </a:lnSpc>
              <a:spcBef>
                <a:spcPts val="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Management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of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containerized</a:t>
            </a:r>
            <a:r>
              <a:rPr dirty="0" sz="2400" spc="-3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application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5F5F5F"/>
                </a:solidFill>
                <a:latin typeface="Carlito"/>
                <a:cs typeface="Carlito"/>
              </a:rPr>
              <a:t>Kubernetes enables</a:t>
            </a:r>
            <a:r>
              <a:rPr dirty="0" sz="2400" spc="25" b="1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5F5F5F"/>
                </a:solidFill>
                <a:latin typeface="Carlito"/>
                <a:cs typeface="Carlito"/>
              </a:rPr>
              <a:t>to: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Carlito"/>
              <a:cs typeface="Carlito"/>
            </a:endParaRPr>
          </a:p>
          <a:p>
            <a:pPr marL="584200" indent="-57213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Run multiple containers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on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single</a:t>
            </a:r>
            <a:r>
              <a:rPr dirty="0" sz="2400" spc="-6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machine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4200" indent="-57213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Schedule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containers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on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cluster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of</a:t>
            </a:r>
            <a:r>
              <a:rPr dirty="0" sz="2400" spc="-6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machines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4200" indent="-57213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Run log running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services such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as web</a:t>
            </a:r>
            <a:r>
              <a:rPr dirty="0" sz="2400" spc="-7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applications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431523" y="3081527"/>
            <a:ext cx="5146675" cy="4969510"/>
            <a:chOff x="11431523" y="3081527"/>
            <a:chExt cx="5146675" cy="4969510"/>
          </a:xfrm>
        </p:grpSpPr>
        <p:sp>
          <p:nvSpPr>
            <p:cNvPr id="5" name="object 5"/>
            <p:cNvSpPr/>
            <p:nvPr/>
          </p:nvSpPr>
          <p:spPr>
            <a:xfrm>
              <a:off x="11431523" y="3086099"/>
              <a:ext cx="5092445" cy="49644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778995" y="3081527"/>
              <a:ext cx="4799076" cy="46710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675449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095A82"/>
                </a:solidFill>
              </a:rPr>
              <a:t>Features </a:t>
            </a:r>
            <a:r>
              <a:rPr dirty="0" sz="5400" spc="-10">
                <a:solidFill>
                  <a:srgbClr val="095A82"/>
                </a:solidFill>
              </a:rPr>
              <a:t>Of</a:t>
            </a:r>
            <a:r>
              <a:rPr dirty="0" sz="5400" spc="-80">
                <a:solidFill>
                  <a:srgbClr val="095A82"/>
                </a:solidFill>
              </a:rPr>
              <a:t> </a:t>
            </a:r>
            <a:r>
              <a:rPr dirty="0" sz="5400">
                <a:solidFill>
                  <a:srgbClr val="095A82"/>
                </a:solidFill>
              </a:rPr>
              <a:t>Kubernetes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7394829" y="1924253"/>
            <a:ext cx="33115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55" b="1">
                <a:solidFill>
                  <a:srgbClr val="56555A"/>
                </a:solidFill>
                <a:latin typeface="Times New Roman"/>
                <a:cs typeface="Times New Roman"/>
              </a:rPr>
              <a:t>Kubernetes</a:t>
            </a:r>
            <a:r>
              <a:rPr dirty="0" sz="2800" spc="-75" b="1">
                <a:solidFill>
                  <a:srgbClr val="56555A"/>
                </a:solidFill>
                <a:latin typeface="Times New Roman"/>
                <a:cs typeface="Times New Roman"/>
              </a:rPr>
              <a:t> </a:t>
            </a:r>
            <a:r>
              <a:rPr dirty="0" sz="2800" spc="35" b="1">
                <a:solidFill>
                  <a:srgbClr val="56555A"/>
                </a:solidFill>
                <a:latin typeface="Times New Roman"/>
                <a:cs typeface="Times New Roman"/>
              </a:rPr>
              <a:t>Features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27292" y="3416808"/>
            <a:ext cx="5096510" cy="6014085"/>
            <a:chOff x="6527292" y="3416808"/>
            <a:chExt cx="5096510" cy="6014085"/>
          </a:xfrm>
        </p:grpSpPr>
        <p:sp>
          <p:nvSpPr>
            <p:cNvPr id="5" name="object 5"/>
            <p:cNvSpPr/>
            <p:nvPr/>
          </p:nvSpPr>
          <p:spPr>
            <a:xfrm>
              <a:off x="9481566" y="4783074"/>
              <a:ext cx="1134110" cy="3081655"/>
            </a:xfrm>
            <a:custGeom>
              <a:avLst/>
              <a:gdLst/>
              <a:ahLst/>
              <a:cxnLst/>
              <a:rect l="l" t="t" r="r" b="b"/>
              <a:pathLst>
                <a:path w="1134109" h="3081654">
                  <a:moveTo>
                    <a:pt x="0" y="3081528"/>
                  </a:moveTo>
                  <a:lnTo>
                    <a:pt x="0" y="176022"/>
                  </a:lnTo>
                  <a:lnTo>
                    <a:pt x="6028" y="129204"/>
                  </a:lnTo>
                  <a:lnTo>
                    <a:pt x="23043" y="87150"/>
                  </a:lnTo>
                  <a:lnTo>
                    <a:pt x="49434" y="51530"/>
                  </a:lnTo>
                  <a:lnTo>
                    <a:pt x="83594" y="24017"/>
                  </a:lnTo>
                  <a:lnTo>
                    <a:pt x="123913" y="6282"/>
                  </a:lnTo>
                  <a:lnTo>
                    <a:pt x="168782" y="0"/>
                  </a:lnTo>
                  <a:lnTo>
                    <a:pt x="1133855" y="0"/>
                  </a:lnTo>
                </a:path>
              </a:pathLst>
            </a:custGeom>
            <a:ln w="355092">
              <a:solidFill>
                <a:srgbClr val="D2316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874758" y="6514338"/>
              <a:ext cx="741045" cy="1359535"/>
            </a:xfrm>
            <a:custGeom>
              <a:avLst/>
              <a:gdLst/>
              <a:ahLst/>
              <a:cxnLst/>
              <a:rect l="l" t="t" r="r" b="b"/>
              <a:pathLst>
                <a:path w="741045" h="1359534">
                  <a:moveTo>
                    <a:pt x="0" y="1359407"/>
                  </a:moveTo>
                  <a:lnTo>
                    <a:pt x="0" y="77596"/>
                  </a:lnTo>
                  <a:lnTo>
                    <a:pt x="8669" y="47416"/>
                  </a:lnTo>
                  <a:lnTo>
                    <a:pt x="32305" y="22748"/>
                  </a:lnTo>
                  <a:lnTo>
                    <a:pt x="67347" y="6105"/>
                  </a:lnTo>
                  <a:lnTo>
                    <a:pt x="110236" y="0"/>
                  </a:lnTo>
                  <a:lnTo>
                    <a:pt x="740664" y="0"/>
                  </a:lnTo>
                </a:path>
              </a:pathLst>
            </a:custGeom>
            <a:ln w="355092">
              <a:solidFill>
                <a:srgbClr val="1D6D9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622286" y="3885438"/>
              <a:ext cx="1461770" cy="3979545"/>
            </a:xfrm>
            <a:custGeom>
              <a:avLst/>
              <a:gdLst/>
              <a:ahLst/>
              <a:cxnLst/>
              <a:rect l="l" t="t" r="r" b="b"/>
              <a:pathLst>
                <a:path w="1461770" h="3979545">
                  <a:moveTo>
                    <a:pt x="1461516" y="3979164"/>
                  </a:moveTo>
                  <a:lnTo>
                    <a:pt x="1461516" y="227202"/>
                  </a:lnTo>
                  <a:lnTo>
                    <a:pt x="1457095" y="181415"/>
                  </a:lnTo>
                  <a:lnTo>
                    <a:pt x="1444418" y="138767"/>
                  </a:lnTo>
                  <a:lnTo>
                    <a:pt x="1424359" y="100173"/>
                  </a:lnTo>
                  <a:lnTo>
                    <a:pt x="1397793" y="66548"/>
                  </a:lnTo>
                  <a:lnTo>
                    <a:pt x="1365596" y="38803"/>
                  </a:lnTo>
                  <a:lnTo>
                    <a:pt x="1328642" y="17855"/>
                  </a:lnTo>
                  <a:lnTo>
                    <a:pt x="1287806" y="4616"/>
                  </a:lnTo>
                  <a:lnTo>
                    <a:pt x="1243965" y="0"/>
                  </a:lnTo>
                  <a:lnTo>
                    <a:pt x="0" y="0"/>
                  </a:lnTo>
                </a:path>
              </a:pathLst>
            </a:custGeom>
            <a:ln w="355092">
              <a:solidFill>
                <a:srgbClr val="F49D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591806" y="5455158"/>
              <a:ext cx="1094740" cy="2409825"/>
            </a:xfrm>
            <a:custGeom>
              <a:avLst/>
              <a:gdLst/>
              <a:ahLst/>
              <a:cxnLst/>
              <a:rect l="l" t="t" r="r" b="b"/>
              <a:pathLst>
                <a:path w="1094740" h="2409825">
                  <a:moveTo>
                    <a:pt x="1094232" y="2409443"/>
                  </a:moveTo>
                  <a:lnTo>
                    <a:pt x="1094232" y="137540"/>
                  </a:lnTo>
                  <a:lnTo>
                    <a:pt x="1085930" y="94073"/>
                  </a:lnTo>
                  <a:lnTo>
                    <a:pt x="1062809" y="56317"/>
                  </a:lnTo>
                  <a:lnTo>
                    <a:pt x="1027544" y="26541"/>
                  </a:lnTo>
                  <a:lnTo>
                    <a:pt x="982813" y="7013"/>
                  </a:lnTo>
                  <a:lnTo>
                    <a:pt x="931291" y="0"/>
                  </a:lnTo>
                  <a:lnTo>
                    <a:pt x="0" y="0"/>
                  </a:lnTo>
                </a:path>
              </a:pathLst>
            </a:custGeom>
            <a:ln w="355092">
              <a:solidFill>
                <a:srgbClr val="85C9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581138" y="7111746"/>
              <a:ext cx="708660" cy="753110"/>
            </a:xfrm>
            <a:custGeom>
              <a:avLst/>
              <a:gdLst/>
              <a:ahLst/>
              <a:cxnLst/>
              <a:rect l="l" t="t" r="r" b="b"/>
              <a:pathLst>
                <a:path w="708659" h="753109">
                  <a:moveTo>
                    <a:pt x="708659" y="752855"/>
                  </a:moveTo>
                  <a:lnTo>
                    <a:pt x="708659" y="43052"/>
                  </a:lnTo>
                  <a:lnTo>
                    <a:pt x="700367" y="26306"/>
                  </a:lnTo>
                  <a:lnTo>
                    <a:pt x="677751" y="12620"/>
                  </a:lnTo>
                  <a:lnTo>
                    <a:pt x="644205" y="3387"/>
                  </a:lnTo>
                  <a:lnTo>
                    <a:pt x="603122" y="0"/>
                  </a:lnTo>
                  <a:lnTo>
                    <a:pt x="0" y="0"/>
                  </a:lnTo>
                </a:path>
              </a:pathLst>
            </a:custGeom>
            <a:ln w="355092">
              <a:solidFill>
                <a:srgbClr val="4DB3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523988" y="8339328"/>
              <a:ext cx="998219" cy="1091565"/>
            </a:xfrm>
            <a:custGeom>
              <a:avLst/>
              <a:gdLst/>
              <a:ahLst/>
              <a:cxnLst/>
              <a:rect l="l" t="t" r="r" b="b"/>
              <a:pathLst>
                <a:path w="998220" h="1091565">
                  <a:moveTo>
                    <a:pt x="998220" y="0"/>
                  </a:moveTo>
                  <a:lnTo>
                    <a:pt x="0" y="0"/>
                  </a:lnTo>
                  <a:lnTo>
                    <a:pt x="0" y="1091184"/>
                  </a:lnTo>
                  <a:lnTo>
                    <a:pt x="998220" y="1091184"/>
                  </a:lnTo>
                  <a:lnTo>
                    <a:pt x="998220" y="0"/>
                  </a:lnTo>
                  <a:close/>
                </a:path>
              </a:pathLst>
            </a:custGeom>
            <a:solidFill>
              <a:srgbClr val="85C9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517636" y="8339328"/>
              <a:ext cx="1100455" cy="1091565"/>
            </a:xfrm>
            <a:custGeom>
              <a:avLst/>
              <a:gdLst/>
              <a:ahLst/>
              <a:cxnLst/>
              <a:rect l="l" t="t" r="r" b="b"/>
              <a:pathLst>
                <a:path w="1100454" h="1091565">
                  <a:moveTo>
                    <a:pt x="1100327" y="0"/>
                  </a:moveTo>
                  <a:lnTo>
                    <a:pt x="0" y="0"/>
                  </a:lnTo>
                  <a:lnTo>
                    <a:pt x="0" y="1091184"/>
                  </a:lnTo>
                  <a:lnTo>
                    <a:pt x="1100327" y="1091184"/>
                  </a:lnTo>
                  <a:lnTo>
                    <a:pt x="1100327" y="0"/>
                  </a:lnTo>
                  <a:close/>
                </a:path>
              </a:pathLst>
            </a:custGeom>
            <a:solidFill>
              <a:srgbClr val="F49D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611868" y="8333232"/>
              <a:ext cx="998219" cy="1091565"/>
            </a:xfrm>
            <a:custGeom>
              <a:avLst/>
              <a:gdLst/>
              <a:ahLst/>
              <a:cxnLst/>
              <a:rect l="l" t="t" r="r" b="b"/>
              <a:pathLst>
                <a:path w="998220" h="1091565">
                  <a:moveTo>
                    <a:pt x="998220" y="0"/>
                  </a:moveTo>
                  <a:lnTo>
                    <a:pt x="0" y="0"/>
                  </a:lnTo>
                  <a:lnTo>
                    <a:pt x="0" y="1091184"/>
                  </a:lnTo>
                  <a:lnTo>
                    <a:pt x="998220" y="1091184"/>
                  </a:lnTo>
                  <a:lnTo>
                    <a:pt x="998220" y="0"/>
                  </a:lnTo>
                  <a:close/>
                </a:path>
              </a:pathLst>
            </a:custGeom>
            <a:solidFill>
              <a:srgbClr val="D231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527292" y="8339328"/>
              <a:ext cx="998219" cy="1091565"/>
            </a:xfrm>
            <a:custGeom>
              <a:avLst/>
              <a:gdLst/>
              <a:ahLst/>
              <a:cxnLst/>
              <a:rect l="l" t="t" r="r" b="b"/>
              <a:pathLst>
                <a:path w="998220" h="1091565">
                  <a:moveTo>
                    <a:pt x="998220" y="0"/>
                  </a:moveTo>
                  <a:lnTo>
                    <a:pt x="0" y="0"/>
                  </a:lnTo>
                  <a:lnTo>
                    <a:pt x="0" y="1091184"/>
                  </a:lnTo>
                  <a:lnTo>
                    <a:pt x="998220" y="1091184"/>
                  </a:lnTo>
                  <a:lnTo>
                    <a:pt x="998220" y="0"/>
                  </a:lnTo>
                  <a:close/>
                </a:path>
              </a:pathLst>
            </a:custGeom>
            <a:solidFill>
              <a:srgbClr val="4DB3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607040" y="8333232"/>
              <a:ext cx="998219" cy="1091565"/>
            </a:xfrm>
            <a:custGeom>
              <a:avLst/>
              <a:gdLst/>
              <a:ahLst/>
              <a:cxnLst/>
              <a:rect l="l" t="t" r="r" b="b"/>
              <a:pathLst>
                <a:path w="998220" h="1091565">
                  <a:moveTo>
                    <a:pt x="998220" y="0"/>
                  </a:moveTo>
                  <a:lnTo>
                    <a:pt x="0" y="0"/>
                  </a:lnTo>
                  <a:lnTo>
                    <a:pt x="0" y="1091184"/>
                  </a:lnTo>
                  <a:lnTo>
                    <a:pt x="998220" y="1091184"/>
                  </a:lnTo>
                  <a:lnTo>
                    <a:pt x="998220" y="0"/>
                  </a:lnTo>
                  <a:close/>
                </a:path>
              </a:pathLst>
            </a:custGeom>
            <a:solidFill>
              <a:srgbClr val="1D6D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530340" y="7863840"/>
              <a:ext cx="1975485" cy="480059"/>
            </a:xfrm>
            <a:custGeom>
              <a:avLst/>
              <a:gdLst/>
              <a:ahLst/>
              <a:cxnLst/>
              <a:rect l="l" t="t" r="r" b="b"/>
              <a:pathLst>
                <a:path w="1975484" h="480059">
                  <a:moveTo>
                    <a:pt x="1975103" y="0"/>
                  </a:moveTo>
                  <a:lnTo>
                    <a:pt x="1548510" y="0"/>
                  </a:lnTo>
                  <a:lnTo>
                    <a:pt x="1530984" y="6984"/>
                  </a:lnTo>
                  <a:lnTo>
                    <a:pt x="0" y="480059"/>
                  </a:lnTo>
                  <a:lnTo>
                    <a:pt x="996568" y="480059"/>
                  </a:lnTo>
                  <a:lnTo>
                    <a:pt x="1975103" y="0"/>
                  </a:lnTo>
                  <a:close/>
                </a:path>
              </a:pathLst>
            </a:custGeom>
            <a:solidFill>
              <a:srgbClr val="318B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96556" y="7863840"/>
              <a:ext cx="1396365" cy="480059"/>
            </a:xfrm>
            <a:custGeom>
              <a:avLst/>
              <a:gdLst/>
              <a:ahLst/>
              <a:cxnLst/>
              <a:rect l="l" t="t" r="r" b="b"/>
              <a:pathLst>
                <a:path w="1396365" h="480059">
                  <a:moveTo>
                    <a:pt x="1395984" y="0"/>
                  </a:moveTo>
                  <a:lnTo>
                    <a:pt x="991743" y="0"/>
                  </a:lnTo>
                  <a:lnTo>
                    <a:pt x="0" y="480059"/>
                  </a:lnTo>
                  <a:lnTo>
                    <a:pt x="1044701" y="480059"/>
                  </a:lnTo>
                  <a:lnTo>
                    <a:pt x="1395984" y="0"/>
                  </a:lnTo>
                  <a:close/>
                </a:path>
              </a:pathLst>
            </a:custGeom>
            <a:solidFill>
              <a:srgbClr val="629F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646920" y="7863840"/>
              <a:ext cx="1976755" cy="480059"/>
            </a:xfrm>
            <a:custGeom>
              <a:avLst/>
              <a:gdLst/>
              <a:ahLst/>
              <a:cxnLst/>
              <a:rect l="l" t="t" r="r" b="b"/>
              <a:pathLst>
                <a:path w="1976754" h="480059">
                  <a:moveTo>
                    <a:pt x="426974" y="0"/>
                  </a:moveTo>
                  <a:lnTo>
                    <a:pt x="0" y="0"/>
                  </a:lnTo>
                  <a:lnTo>
                    <a:pt x="979297" y="480059"/>
                  </a:lnTo>
                  <a:lnTo>
                    <a:pt x="1976627" y="480059"/>
                  </a:lnTo>
                  <a:lnTo>
                    <a:pt x="444500" y="6984"/>
                  </a:lnTo>
                  <a:lnTo>
                    <a:pt x="426974" y="0"/>
                  </a:lnTo>
                  <a:close/>
                </a:path>
              </a:pathLst>
            </a:custGeom>
            <a:solidFill>
              <a:srgbClr val="1652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270492" y="7863840"/>
              <a:ext cx="1385570" cy="480059"/>
            </a:xfrm>
            <a:custGeom>
              <a:avLst/>
              <a:gdLst/>
              <a:ahLst/>
              <a:cxnLst/>
              <a:rect l="l" t="t" r="r" b="b"/>
              <a:pathLst>
                <a:path w="1385570" h="480059">
                  <a:moveTo>
                    <a:pt x="393826" y="0"/>
                  </a:moveTo>
                  <a:lnTo>
                    <a:pt x="0" y="0"/>
                  </a:lnTo>
                  <a:lnTo>
                    <a:pt x="19050" y="9270"/>
                  </a:lnTo>
                  <a:lnTo>
                    <a:pt x="363474" y="480059"/>
                  </a:lnTo>
                  <a:lnTo>
                    <a:pt x="1385315" y="480059"/>
                  </a:lnTo>
                  <a:lnTo>
                    <a:pt x="393826" y="0"/>
                  </a:lnTo>
                  <a:close/>
                </a:path>
              </a:pathLst>
            </a:custGeom>
            <a:solidFill>
              <a:srgbClr val="9F22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473440" y="7863840"/>
              <a:ext cx="1144905" cy="480059"/>
            </a:xfrm>
            <a:custGeom>
              <a:avLst/>
              <a:gdLst/>
              <a:ahLst/>
              <a:cxnLst/>
              <a:rect l="l" t="t" r="r" b="b"/>
              <a:pathLst>
                <a:path w="1144904" h="480059">
                  <a:moveTo>
                    <a:pt x="794892" y="0"/>
                  </a:moveTo>
                  <a:lnTo>
                    <a:pt x="355091" y="0"/>
                  </a:lnTo>
                  <a:lnTo>
                    <a:pt x="371475" y="22351"/>
                  </a:lnTo>
                  <a:lnTo>
                    <a:pt x="0" y="480059"/>
                  </a:lnTo>
                  <a:lnTo>
                    <a:pt x="1144524" y="480059"/>
                  </a:lnTo>
                  <a:lnTo>
                    <a:pt x="794892" y="0"/>
                  </a:lnTo>
                  <a:close/>
                </a:path>
              </a:pathLst>
            </a:custGeom>
            <a:solidFill>
              <a:srgbClr val="B77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701028" y="3416808"/>
              <a:ext cx="1001394" cy="943610"/>
            </a:xfrm>
            <a:custGeom>
              <a:avLst/>
              <a:gdLst/>
              <a:ahLst/>
              <a:cxnLst/>
              <a:rect l="l" t="t" r="r" b="b"/>
              <a:pathLst>
                <a:path w="1001395" h="943610">
                  <a:moveTo>
                    <a:pt x="500633" y="0"/>
                  </a:moveTo>
                  <a:lnTo>
                    <a:pt x="452421" y="2159"/>
                  </a:lnTo>
                  <a:lnTo>
                    <a:pt x="405505" y="8505"/>
                  </a:lnTo>
                  <a:lnTo>
                    <a:pt x="360095" y="18841"/>
                  </a:lnTo>
                  <a:lnTo>
                    <a:pt x="316401" y="32969"/>
                  </a:lnTo>
                  <a:lnTo>
                    <a:pt x="274632" y="50690"/>
                  </a:lnTo>
                  <a:lnTo>
                    <a:pt x="234999" y="71807"/>
                  </a:lnTo>
                  <a:lnTo>
                    <a:pt x="197712" y="96122"/>
                  </a:lnTo>
                  <a:lnTo>
                    <a:pt x="162979" y="123438"/>
                  </a:lnTo>
                  <a:lnTo>
                    <a:pt x="131012" y="153557"/>
                  </a:lnTo>
                  <a:lnTo>
                    <a:pt x="102020" y="186281"/>
                  </a:lnTo>
                  <a:lnTo>
                    <a:pt x="76212" y="221412"/>
                  </a:lnTo>
                  <a:lnTo>
                    <a:pt x="53799" y="258753"/>
                  </a:lnTo>
                  <a:lnTo>
                    <a:pt x="34991" y="298105"/>
                  </a:lnTo>
                  <a:lnTo>
                    <a:pt x="19997" y="339271"/>
                  </a:lnTo>
                  <a:lnTo>
                    <a:pt x="9027" y="382054"/>
                  </a:lnTo>
                  <a:lnTo>
                    <a:pt x="2291" y="426255"/>
                  </a:lnTo>
                  <a:lnTo>
                    <a:pt x="0" y="471678"/>
                  </a:lnTo>
                  <a:lnTo>
                    <a:pt x="2291" y="517100"/>
                  </a:lnTo>
                  <a:lnTo>
                    <a:pt x="9027" y="561301"/>
                  </a:lnTo>
                  <a:lnTo>
                    <a:pt x="19997" y="604084"/>
                  </a:lnTo>
                  <a:lnTo>
                    <a:pt x="34991" y="645250"/>
                  </a:lnTo>
                  <a:lnTo>
                    <a:pt x="53799" y="684602"/>
                  </a:lnTo>
                  <a:lnTo>
                    <a:pt x="76212" y="721943"/>
                  </a:lnTo>
                  <a:lnTo>
                    <a:pt x="102020" y="757074"/>
                  </a:lnTo>
                  <a:lnTo>
                    <a:pt x="131012" y="789798"/>
                  </a:lnTo>
                  <a:lnTo>
                    <a:pt x="162979" y="819917"/>
                  </a:lnTo>
                  <a:lnTo>
                    <a:pt x="197712" y="847233"/>
                  </a:lnTo>
                  <a:lnTo>
                    <a:pt x="234999" y="871548"/>
                  </a:lnTo>
                  <a:lnTo>
                    <a:pt x="274632" y="892665"/>
                  </a:lnTo>
                  <a:lnTo>
                    <a:pt x="316401" y="910386"/>
                  </a:lnTo>
                  <a:lnTo>
                    <a:pt x="360095" y="924514"/>
                  </a:lnTo>
                  <a:lnTo>
                    <a:pt x="405505" y="934850"/>
                  </a:lnTo>
                  <a:lnTo>
                    <a:pt x="452421" y="941196"/>
                  </a:lnTo>
                  <a:lnTo>
                    <a:pt x="500633" y="943356"/>
                  </a:lnTo>
                  <a:lnTo>
                    <a:pt x="548846" y="941196"/>
                  </a:lnTo>
                  <a:lnTo>
                    <a:pt x="595762" y="934850"/>
                  </a:lnTo>
                  <a:lnTo>
                    <a:pt x="641172" y="924514"/>
                  </a:lnTo>
                  <a:lnTo>
                    <a:pt x="684866" y="910386"/>
                  </a:lnTo>
                  <a:lnTo>
                    <a:pt x="726635" y="892665"/>
                  </a:lnTo>
                  <a:lnTo>
                    <a:pt x="766268" y="871548"/>
                  </a:lnTo>
                  <a:lnTo>
                    <a:pt x="803555" y="847233"/>
                  </a:lnTo>
                  <a:lnTo>
                    <a:pt x="838288" y="819917"/>
                  </a:lnTo>
                  <a:lnTo>
                    <a:pt x="870255" y="789798"/>
                  </a:lnTo>
                  <a:lnTo>
                    <a:pt x="899247" y="757074"/>
                  </a:lnTo>
                  <a:lnTo>
                    <a:pt x="925055" y="721943"/>
                  </a:lnTo>
                  <a:lnTo>
                    <a:pt x="947468" y="684602"/>
                  </a:lnTo>
                  <a:lnTo>
                    <a:pt x="966276" y="645250"/>
                  </a:lnTo>
                  <a:lnTo>
                    <a:pt x="981270" y="604084"/>
                  </a:lnTo>
                  <a:lnTo>
                    <a:pt x="992240" y="561301"/>
                  </a:lnTo>
                  <a:lnTo>
                    <a:pt x="998976" y="517100"/>
                  </a:lnTo>
                  <a:lnTo>
                    <a:pt x="1001268" y="471678"/>
                  </a:lnTo>
                  <a:lnTo>
                    <a:pt x="998976" y="426255"/>
                  </a:lnTo>
                  <a:lnTo>
                    <a:pt x="992240" y="382054"/>
                  </a:lnTo>
                  <a:lnTo>
                    <a:pt x="981270" y="339271"/>
                  </a:lnTo>
                  <a:lnTo>
                    <a:pt x="966276" y="298105"/>
                  </a:lnTo>
                  <a:lnTo>
                    <a:pt x="947468" y="258753"/>
                  </a:lnTo>
                  <a:lnTo>
                    <a:pt x="925055" y="221412"/>
                  </a:lnTo>
                  <a:lnTo>
                    <a:pt x="899247" y="186281"/>
                  </a:lnTo>
                  <a:lnTo>
                    <a:pt x="870255" y="153557"/>
                  </a:lnTo>
                  <a:lnTo>
                    <a:pt x="838288" y="123438"/>
                  </a:lnTo>
                  <a:lnTo>
                    <a:pt x="803555" y="96122"/>
                  </a:lnTo>
                  <a:lnTo>
                    <a:pt x="766268" y="71807"/>
                  </a:lnTo>
                  <a:lnTo>
                    <a:pt x="726635" y="50690"/>
                  </a:lnTo>
                  <a:lnTo>
                    <a:pt x="684866" y="32969"/>
                  </a:lnTo>
                  <a:lnTo>
                    <a:pt x="641172" y="18841"/>
                  </a:lnTo>
                  <a:lnTo>
                    <a:pt x="595762" y="8505"/>
                  </a:lnTo>
                  <a:lnTo>
                    <a:pt x="548846" y="2159"/>
                  </a:lnTo>
                  <a:lnTo>
                    <a:pt x="500633" y="0"/>
                  </a:lnTo>
                  <a:close/>
                </a:path>
              </a:pathLst>
            </a:custGeom>
            <a:solidFill>
              <a:srgbClr val="F49D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701028" y="4948428"/>
              <a:ext cx="1001394" cy="942340"/>
            </a:xfrm>
            <a:custGeom>
              <a:avLst/>
              <a:gdLst/>
              <a:ahLst/>
              <a:cxnLst/>
              <a:rect l="l" t="t" r="r" b="b"/>
              <a:pathLst>
                <a:path w="1001395" h="942339">
                  <a:moveTo>
                    <a:pt x="500633" y="0"/>
                  </a:moveTo>
                  <a:lnTo>
                    <a:pt x="452421" y="2155"/>
                  </a:lnTo>
                  <a:lnTo>
                    <a:pt x="405505" y="8490"/>
                  </a:lnTo>
                  <a:lnTo>
                    <a:pt x="360095" y="18808"/>
                  </a:lnTo>
                  <a:lnTo>
                    <a:pt x="316401" y="32910"/>
                  </a:lnTo>
                  <a:lnTo>
                    <a:pt x="274632" y="50600"/>
                  </a:lnTo>
                  <a:lnTo>
                    <a:pt x="234999" y="71681"/>
                  </a:lnTo>
                  <a:lnTo>
                    <a:pt x="197712" y="95955"/>
                  </a:lnTo>
                  <a:lnTo>
                    <a:pt x="162979" y="123225"/>
                  </a:lnTo>
                  <a:lnTo>
                    <a:pt x="131012" y="153293"/>
                  </a:lnTo>
                  <a:lnTo>
                    <a:pt x="102020" y="185963"/>
                  </a:lnTo>
                  <a:lnTo>
                    <a:pt x="76212" y="221037"/>
                  </a:lnTo>
                  <a:lnTo>
                    <a:pt x="53799" y="258317"/>
                  </a:lnTo>
                  <a:lnTo>
                    <a:pt x="34991" y="297607"/>
                  </a:lnTo>
                  <a:lnTo>
                    <a:pt x="19997" y="338709"/>
                  </a:lnTo>
                  <a:lnTo>
                    <a:pt x="9027" y="381426"/>
                  </a:lnTo>
                  <a:lnTo>
                    <a:pt x="2291" y="425561"/>
                  </a:lnTo>
                  <a:lnTo>
                    <a:pt x="0" y="470916"/>
                  </a:lnTo>
                  <a:lnTo>
                    <a:pt x="2291" y="516270"/>
                  </a:lnTo>
                  <a:lnTo>
                    <a:pt x="9027" y="560405"/>
                  </a:lnTo>
                  <a:lnTo>
                    <a:pt x="19997" y="603122"/>
                  </a:lnTo>
                  <a:lnTo>
                    <a:pt x="34991" y="644224"/>
                  </a:lnTo>
                  <a:lnTo>
                    <a:pt x="53799" y="683514"/>
                  </a:lnTo>
                  <a:lnTo>
                    <a:pt x="76212" y="720794"/>
                  </a:lnTo>
                  <a:lnTo>
                    <a:pt x="102020" y="755868"/>
                  </a:lnTo>
                  <a:lnTo>
                    <a:pt x="131012" y="788538"/>
                  </a:lnTo>
                  <a:lnTo>
                    <a:pt x="162979" y="818606"/>
                  </a:lnTo>
                  <a:lnTo>
                    <a:pt x="197712" y="845876"/>
                  </a:lnTo>
                  <a:lnTo>
                    <a:pt x="234999" y="870150"/>
                  </a:lnTo>
                  <a:lnTo>
                    <a:pt x="274632" y="891231"/>
                  </a:lnTo>
                  <a:lnTo>
                    <a:pt x="316401" y="908921"/>
                  </a:lnTo>
                  <a:lnTo>
                    <a:pt x="360095" y="923023"/>
                  </a:lnTo>
                  <a:lnTo>
                    <a:pt x="405505" y="933341"/>
                  </a:lnTo>
                  <a:lnTo>
                    <a:pt x="452421" y="939676"/>
                  </a:lnTo>
                  <a:lnTo>
                    <a:pt x="500633" y="941832"/>
                  </a:lnTo>
                  <a:lnTo>
                    <a:pt x="548846" y="939676"/>
                  </a:lnTo>
                  <a:lnTo>
                    <a:pt x="595762" y="933341"/>
                  </a:lnTo>
                  <a:lnTo>
                    <a:pt x="641172" y="923023"/>
                  </a:lnTo>
                  <a:lnTo>
                    <a:pt x="684866" y="908921"/>
                  </a:lnTo>
                  <a:lnTo>
                    <a:pt x="726635" y="891231"/>
                  </a:lnTo>
                  <a:lnTo>
                    <a:pt x="766268" y="870150"/>
                  </a:lnTo>
                  <a:lnTo>
                    <a:pt x="803555" y="845876"/>
                  </a:lnTo>
                  <a:lnTo>
                    <a:pt x="838288" y="818606"/>
                  </a:lnTo>
                  <a:lnTo>
                    <a:pt x="870255" y="788538"/>
                  </a:lnTo>
                  <a:lnTo>
                    <a:pt x="899247" y="755868"/>
                  </a:lnTo>
                  <a:lnTo>
                    <a:pt x="925055" y="720794"/>
                  </a:lnTo>
                  <a:lnTo>
                    <a:pt x="947468" y="683514"/>
                  </a:lnTo>
                  <a:lnTo>
                    <a:pt x="966276" y="644224"/>
                  </a:lnTo>
                  <a:lnTo>
                    <a:pt x="981270" y="603122"/>
                  </a:lnTo>
                  <a:lnTo>
                    <a:pt x="992240" y="560405"/>
                  </a:lnTo>
                  <a:lnTo>
                    <a:pt x="998976" y="516270"/>
                  </a:lnTo>
                  <a:lnTo>
                    <a:pt x="1001268" y="470916"/>
                  </a:lnTo>
                  <a:lnTo>
                    <a:pt x="998976" y="425561"/>
                  </a:lnTo>
                  <a:lnTo>
                    <a:pt x="992240" y="381426"/>
                  </a:lnTo>
                  <a:lnTo>
                    <a:pt x="981270" y="338709"/>
                  </a:lnTo>
                  <a:lnTo>
                    <a:pt x="966276" y="297607"/>
                  </a:lnTo>
                  <a:lnTo>
                    <a:pt x="947468" y="258317"/>
                  </a:lnTo>
                  <a:lnTo>
                    <a:pt x="925055" y="221037"/>
                  </a:lnTo>
                  <a:lnTo>
                    <a:pt x="899247" y="185963"/>
                  </a:lnTo>
                  <a:lnTo>
                    <a:pt x="870255" y="153293"/>
                  </a:lnTo>
                  <a:lnTo>
                    <a:pt x="838288" y="123225"/>
                  </a:lnTo>
                  <a:lnTo>
                    <a:pt x="803555" y="95955"/>
                  </a:lnTo>
                  <a:lnTo>
                    <a:pt x="766268" y="71681"/>
                  </a:lnTo>
                  <a:lnTo>
                    <a:pt x="726635" y="50600"/>
                  </a:lnTo>
                  <a:lnTo>
                    <a:pt x="684866" y="32910"/>
                  </a:lnTo>
                  <a:lnTo>
                    <a:pt x="641172" y="18808"/>
                  </a:lnTo>
                  <a:lnTo>
                    <a:pt x="595762" y="8490"/>
                  </a:lnTo>
                  <a:lnTo>
                    <a:pt x="548846" y="2155"/>
                  </a:lnTo>
                  <a:lnTo>
                    <a:pt x="500633" y="0"/>
                  </a:lnTo>
                  <a:close/>
                </a:path>
              </a:pathLst>
            </a:custGeom>
            <a:solidFill>
              <a:srgbClr val="85C9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701028" y="6620256"/>
              <a:ext cx="1001394" cy="943610"/>
            </a:xfrm>
            <a:custGeom>
              <a:avLst/>
              <a:gdLst/>
              <a:ahLst/>
              <a:cxnLst/>
              <a:rect l="l" t="t" r="r" b="b"/>
              <a:pathLst>
                <a:path w="1001395" h="943609">
                  <a:moveTo>
                    <a:pt x="500633" y="0"/>
                  </a:moveTo>
                  <a:lnTo>
                    <a:pt x="452421" y="2159"/>
                  </a:lnTo>
                  <a:lnTo>
                    <a:pt x="405505" y="8505"/>
                  </a:lnTo>
                  <a:lnTo>
                    <a:pt x="360095" y="18841"/>
                  </a:lnTo>
                  <a:lnTo>
                    <a:pt x="316401" y="32969"/>
                  </a:lnTo>
                  <a:lnTo>
                    <a:pt x="274632" y="50690"/>
                  </a:lnTo>
                  <a:lnTo>
                    <a:pt x="234999" y="71807"/>
                  </a:lnTo>
                  <a:lnTo>
                    <a:pt x="197712" y="96122"/>
                  </a:lnTo>
                  <a:lnTo>
                    <a:pt x="162979" y="123438"/>
                  </a:lnTo>
                  <a:lnTo>
                    <a:pt x="131012" y="153557"/>
                  </a:lnTo>
                  <a:lnTo>
                    <a:pt x="102020" y="186281"/>
                  </a:lnTo>
                  <a:lnTo>
                    <a:pt x="76212" y="221412"/>
                  </a:lnTo>
                  <a:lnTo>
                    <a:pt x="53799" y="258753"/>
                  </a:lnTo>
                  <a:lnTo>
                    <a:pt x="34991" y="298105"/>
                  </a:lnTo>
                  <a:lnTo>
                    <a:pt x="19997" y="339271"/>
                  </a:lnTo>
                  <a:lnTo>
                    <a:pt x="9027" y="382054"/>
                  </a:lnTo>
                  <a:lnTo>
                    <a:pt x="2291" y="426255"/>
                  </a:lnTo>
                  <a:lnTo>
                    <a:pt x="0" y="471678"/>
                  </a:lnTo>
                  <a:lnTo>
                    <a:pt x="2291" y="517100"/>
                  </a:lnTo>
                  <a:lnTo>
                    <a:pt x="9027" y="561301"/>
                  </a:lnTo>
                  <a:lnTo>
                    <a:pt x="19997" y="604084"/>
                  </a:lnTo>
                  <a:lnTo>
                    <a:pt x="34991" y="645250"/>
                  </a:lnTo>
                  <a:lnTo>
                    <a:pt x="53799" y="684602"/>
                  </a:lnTo>
                  <a:lnTo>
                    <a:pt x="76212" y="721943"/>
                  </a:lnTo>
                  <a:lnTo>
                    <a:pt x="102020" y="757074"/>
                  </a:lnTo>
                  <a:lnTo>
                    <a:pt x="131012" y="789798"/>
                  </a:lnTo>
                  <a:lnTo>
                    <a:pt x="162979" y="819917"/>
                  </a:lnTo>
                  <a:lnTo>
                    <a:pt x="197712" y="847233"/>
                  </a:lnTo>
                  <a:lnTo>
                    <a:pt x="234999" y="871548"/>
                  </a:lnTo>
                  <a:lnTo>
                    <a:pt x="274632" y="892665"/>
                  </a:lnTo>
                  <a:lnTo>
                    <a:pt x="316401" y="910386"/>
                  </a:lnTo>
                  <a:lnTo>
                    <a:pt x="360095" y="924514"/>
                  </a:lnTo>
                  <a:lnTo>
                    <a:pt x="405505" y="934850"/>
                  </a:lnTo>
                  <a:lnTo>
                    <a:pt x="452421" y="941196"/>
                  </a:lnTo>
                  <a:lnTo>
                    <a:pt x="500633" y="943356"/>
                  </a:lnTo>
                  <a:lnTo>
                    <a:pt x="548846" y="941196"/>
                  </a:lnTo>
                  <a:lnTo>
                    <a:pt x="595762" y="934850"/>
                  </a:lnTo>
                  <a:lnTo>
                    <a:pt x="641172" y="924514"/>
                  </a:lnTo>
                  <a:lnTo>
                    <a:pt x="684866" y="910386"/>
                  </a:lnTo>
                  <a:lnTo>
                    <a:pt x="726635" y="892665"/>
                  </a:lnTo>
                  <a:lnTo>
                    <a:pt x="766268" y="871548"/>
                  </a:lnTo>
                  <a:lnTo>
                    <a:pt x="803555" y="847233"/>
                  </a:lnTo>
                  <a:lnTo>
                    <a:pt x="838288" y="819917"/>
                  </a:lnTo>
                  <a:lnTo>
                    <a:pt x="870255" y="789798"/>
                  </a:lnTo>
                  <a:lnTo>
                    <a:pt x="899247" y="757074"/>
                  </a:lnTo>
                  <a:lnTo>
                    <a:pt x="925055" y="721943"/>
                  </a:lnTo>
                  <a:lnTo>
                    <a:pt x="947468" y="684602"/>
                  </a:lnTo>
                  <a:lnTo>
                    <a:pt x="966276" y="645250"/>
                  </a:lnTo>
                  <a:lnTo>
                    <a:pt x="981270" y="604084"/>
                  </a:lnTo>
                  <a:lnTo>
                    <a:pt x="992240" y="561301"/>
                  </a:lnTo>
                  <a:lnTo>
                    <a:pt x="998976" y="517100"/>
                  </a:lnTo>
                  <a:lnTo>
                    <a:pt x="1001268" y="471678"/>
                  </a:lnTo>
                  <a:lnTo>
                    <a:pt x="998976" y="426255"/>
                  </a:lnTo>
                  <a:lnTo>
                    <a:pt x="992240" y="382054"/>
                  </a:lnTo>
                  <a:lnTo>
                    <a:pt x="981270" y="339271"/>
                  </a:lnTo>
                  <a:lnTo>
                    <a:pt x="966276" y="298105"/>
                  </a:lnTo>
                  <a:lnTo>
                    <a:pt x="947468" y="258753"/>
                  </a:lnTo>
                  <a:lnTo>
                    <a:pt x="925055" y="221412"/>
                  </a:lnTo>
                  <a:lnTo>
                    <a:pt x="899247" y="186281"/>
                  </a:lnTo>
                  <a:lnTo>
                    <a:pt x="870255" y="153557"/>
                  </a:lnTo>
                  <a:lnTo>
                    <a:pt x="838288" y="123438"/>
                  </a:lnTo>
                  <a:lnTo>
                    <a:pt x="803555" y="96122"/>
                  </a:lnTo>
                  <a:lnTo>
                    <a:pt x="766268" y="71807"/>
                  </a:lnTo>
                  <a:lnTo>
                    <a:pt x="726635" y="50690"/>
                  </a:lnTo>
                  <a:lnTo>
                    <a:pt x="684866" y="32969"/>
                  </a:lnTo>
                  <a:lnTo>
                    <a:pt x="641172" y="18841"/>
                  </a:lnTo>
                  <a:lnTo>
                    <a:pt x="595762" y="8505"/>
                  </a:lnTo>
                  <a:lnTo>
                    <a:pt x="548846" y="2159"/>
                  </a:lnTo>
                  <a:lnTo>
                    <a:pt x="500633" y="0"/>
                  </a:lnTo>
                  <a:close/>
                </a:path>
              </a:pathLst>
            </a:custGeom>
            <a:solidFill>
              <a:srgbClr val="4DB3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541508" y="4335780"/>
              <a:ext cx="1001394" cy="942340"/>
            </a:xfrm>
            <a:custGeom>
              <a:avLst/>
              <a:gdLst/>
              <a:ahLst/>
              <a:cxnLst/>
              <a:rect l="l" t="t" r="r" b="b"/>
              <a:pathLst>
                <a:path w="1001395" h="942339">
                  <a:moveTo>
                    <a:pt x="500634" y="0"/>
                  </a:moveTo>
                  <a:lnTo>
                    <a:pt x="452421" y="2155"/>
                  </a:lnTo>
                  <a:lnTo>
                    <a:pt x="405505" y="8490"/>
                  </a:lnTo>
                  <a:lnTo>
                    <a:pt x="360095" y="18808"/>
                  </a:lnTo>
                  <a:lnTo>
                    <a:pt x="316401" y="32910"/>
                  </a:lnTo>
                  <a:lnTo>
                    <a:pt x="274632" y="50600"/>
                  </a:lnTo>
                  <a:lnTo>
                    <a:pt x="234999" y="71681"/>
                  </a:lnTo>
                  <a:lnTo>
                    <a:pt x="197712" y="95955"/>
                  </a:lnTo>
                  <a:lnTo>
                    <a:pt x="162979" y="123225"/>
                  </a:lnTo>
                  <a:lnTo>
                    <a:pt x="131012" y="153293"/>
                  </a:lnTo>
                  <a:lnTo>
                    <a:pt x="102020" y="185963"/>
                  </a:lnTo>
                  <a:lnTo>
                    <a:pt x="76212" y="221037"/>
                  </a:lnTo>
                  <a:lnTo>
                    <a:pt x="53799" y="258317"/>
                  </a:lnTo>
                  <a:lnTo>
                    <a:pt x="34991" y="297607"/>
                  </a:lnTo>
                  <a:lnTo>
                    <a:pt x="19997" y="338709"/>
                  </a:lnTo>
                  <a:lnTo>
                    <a:pt x="9027" y="381426"/>
                  </a:lnTo>
                  <a:lnTo>
                    <a:pt x="2291" y="425561"/>
                  </a:lnTo>
                  <a:lnTo>
                    <a:pt x="0" y="470916"/>
                  </a:lnTo>
                  <a:lnTo>
                    <a:pt x="2291" y="516270"/>
                  </a:lnTo>
                  <a:lnTo>
                    <a:pt x="9027" y="560405"/>
                  </a:lnTo>
                  <a:lnTo>
                    <a:pt x="19997" y="603122"/>
                  </a:lnTo>
                  <a:lnTo>
                    <a:pt x="34991" y="644224"/>
                  </a:lnTo>
                  <a:lnTo>
                    <a:pt x="53799" y="683514"/>
                  </a:lnTo>
                  <a:lnTo>
                    <a:pt x="76212" y="720794"/>
                  </a:lnTo>
                  <a:lnTo>
                    <a:pt x="102020" y="755868"/>
                  </a:lnTo>
                  <a:lnTo>
                    <a:pt x="131012" y="788538"/>
                  </a:lnTo>
                  <a:lnTo>
                    <a:pt x="162979" y="818606"/>
                  </a:lnTo>
                  <a:lnTo>
                    <a:pt x="197712" y="845876"/>
                  </a:lnTo>
                  <a:lnTo>
                    <a:pt x="234999" y="870150"/>
                  </a:lnTo>
                  <a:lnTo>
                    <a:pt x="274632" y="891231"/>
                  </a:lnTo>
                  <a:lnTo>
                    <a:pt x="316401" y="908921"/>
                  </a:lnTo>
                  <a:lnTo>
                    <a:pt x="360095" y="923023"/>
                  </a:lnTo>
                  <a:lnTo>
                    <a:pt x="405505" y="933341"/>
                  </a:lnTo>
                  <a:lnTo>
                    <a:pt x="452421" y="939676"/>
                  </a:lnTo>
                  <a:lnTo>
                    <a:pt x="500634" y="941832"/>
                  </a:lnTo>
                  <a:lnTo>
                    <a:pt x="548846" y="939676"/>
                  </a:lnTo>
                  <a:lnTo>
                    <a:pt x="595762" y="933341"/>
                  </a:lnTo>
                  <a:lnTo>
                    <a:pt x="641172" y="923023"/>
                  </a:lnTo>
                  <a:lnTo>
                    <a:pt x="684866" y="908921"/>
                  </a:lnTo>
                  <a:lnTo>
                    <a:pt x="726635" y="891231"/>
                  </a:lnTo>
                  <a:lnTo>
                    <a:pt x="766268" y="870150"/>
                  </a:lnTo>
                  <a:lnTo>
                    <a:pt x="803555" y="845876"/>
                  </a:lnTo>
                  <a:lnTo>
                    <a:pt x="838288" y="818606"/>
                  </a:lnTo>
                  <a:lnTo>
                    <a:pt x="870255" y="788538"/>
                  </a:lnTo>
                  <a:lnTo>
                    <a:pt x="899247" y="755868"/>
                  </a:lnTo>
                  <a:lnTo>
                    <a:pt x="925055" y="720794"/>
                  </a:lnTo>
                  <a:lnTo>
                    <a:pt x="947468" y="683514"/>
                  </a:lnTo>
                  <a:lnTo>
                    <a:pt x="966276" y="644224"/>
                  </a:lnTo>
                  <a:lnTo>
                    <a:pt x="981270" y="603122"/>
                  </a:lnTo>
                  <a:lnTo>
                    <a:pt x="992240" y="560405"/>
                  </a:lnTo>
                  <a:lnTo>
                    <a:pt x="998976" y="516270"/>
                  </a:lnTo>
                  <a:lnTo>
                    <a:pt x="1001268" y="470916"/>
                  </a:lnTo>
                  <a:lnTo>
                    <a:pt x="998976" y="425561"/>
                  </a:lnTo>
                  <a:lnTo>
                    <a:pt x="992240" y="381426"/>
                  </a:lnTo>
                  <a:lnTo>
                    <a:pt x="981270" y="338709"/>
                  </a:lnTo>
                  <a:lnTo>
                    <a:pt x="966276" y="297607"/>
                  </a:lnTo>
                  <a:lnTo>
                    <a:pt x="947468" y="258317"/>
                  </a:lnTo>
                  <a:lnTo>
                    <a:pt x="925055" y="221037"/>
                  </a:lnTo>
                  <a:lnTo>
                    <a:pt x="899247" y="185963"/>
                  </a:lnTo>
                  <a:lnTo>
                    <a:pt x="870255" y="153293"/>
                  </a:lnTo>
                  <a:lnTo>
                    <a:pt x="838288" y="123225"/>
                  </a:lnTo>
                  <a:lnTo>
                    <a:pt x="803555" y="95955"/>
                  </a:lnTo>
                  <a:lnTo>
                    <a:pt x="766268" y="71681"/>
                  </a:lnTo>
                  <a:lnTo>
                    <a:pt x="726635" y="50600"/>
                  </a:lnTo>
                  <a:lnTo>
                    <a:pt x="684866" y="32910"/>
                  </a:lnTo>
                  <a:lnTo>
                    <a:pt x="641172" y="18808"/>
                  </a:lnTo>
                  <a:lnTo>
                    <a:pt x="595762" y="8490"/>
                  </a:lnTo>
                  <a:lnTo>
                    <a:pt x="548846" y="2155"/>
                  </a:lnTo>
                  <a:lnTo>
                    <a:pt x="500634" y="0"/>
                  </a:lnTo>
                  <a:close/>
                </a:path>
              </a:pathLst>
            </a:custGeom>
            <a:solidFill>
              <a:srgbClr val="D231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541508" y="6047232"/>
              <a:ext cx="1001394" cy="942340"/>
            </a:xfrm>
            <a:custGeom>
              <a:avLst/>
              <a:gdLst/>
              <a:ahLst/>
              <a:cxnLst/>
              <a:rect l="l" t="t" r="r" b="b"/>
              <a:pathLst>
                <a:path w="1001395" h="942340">
                  <a:moveTo>
                    <a:pt x="500634" y="0"/>
                  </a:moveTo>
                  <a:lnTo>
                    <a:pt x="452421" y="2155"/>
                  </a:lnTo>
                  <a:lnTo>
                    <a:pt x="405505" y="8490"/>
                  </a:lnTo>
                  <a:lnTo>
                    <a:pt x="360095" y="18808"/>
                  </a:lnTo>
                  <a:lnTo>
                    <a:pt x="316401" y="32910"/>
                  </a:lnTo>
                  <a:lnTo>
                    <a:pt x="274632" y="50600"/>
                  </a:lnTo>
                  <a:lnTo>
                    <a:pt x="234999" y="71681"/>
                  </a:lnTo>
                  <a:lnTo>
                    <a:pt x="197712" y="95955"/>
                  </a:lnTo>
                  <a:lnTo>
                    <a:pt x="162979" y="123225"/>
                  </a:lnTo>
                  <a:lnTo>
                    <a:pt x="131012" y="153293"/>
                  </a:lnTo>
                  <a:lnTo>
                    <a:pt x="102020" y="185963"/>
                  </a:lnTo>
                  <a:lnTo>
                    <a:pt x="76212" y="221037"/>
                  </a:lnTo>
                  <a:lnTo>
                    <a:pt x="53799" y="258317"/>
                  </a:lnTo>
                  <a:lnTo>
                    <a:pt x="34991" y="297607"/>
                  </a:lnTo>
                  <a:lnTo>
                    <a:pt x="19997" y="338709"/>
                  </a:lnTo>
                  <a:lnTo>
                    <a:pt x="9027" y="381426"/>
                  </a:lnTo>
                  <a:lnTo>
                    <a:pt x="2291" y="425561"/>
                  </a:lnTo>
                  <a:lnTo>
                    <a:pt x="0" y="470915"/>
                  </a:lnTo>
                  <a:lnTo>
                    <a:pt x="2291" y="516270"/>
                  </a:lnTo>
                  <a:lnTo>
                    <a:pt x="9027" y="560405"/>
                  </a:lnTo>
                  <a:lnTo>
                    <a:pt x="19997" y="603122"/>
                  </a:lnTo>
                  <a:lnTo>
                    <a:pt x="34991" y="644224"/>
                  </a:lnTo>
                  <a:lnTo>
                    <a:pt x="53799" y="683514"/>
                  </a:lnTo>
                  <a:lnTo>
                    <a:pt x="76212" y="720794"/>
                  </a:lnTo>
                  <a:lnTo>
                    <a:pt x="102020" y="755868"/>
                  </a:lnTo>
                  <a:lnTo>
                    <a:pt x="131012" y="788538"/>
                  </a:lnTo>
                  <a:lnTo>
                    <a:pt x="162979" y="818606"/>
                  </a:lnTo>
                  <a:lnTo>
                    <a:pt x="197712" y="845876"/>
                  </a:lnTo>
                  <a:lnTo>
                    <a:pt x="234999" y="870150"/>
                  </a:lnTo>
                  <a:lnTo>
                    <a:pt x="274632" y="891231"/>
                  </a:lnTo>
                  <a:lnTo>
                    <a:pt x="316401" y="908921"/>
                  </a:lnTo>
                  <a:lnTo>
                    <a:pt x="360095" y="923023"/>
                  </a:lnTo>
                  <a:lnTo>
                    <a:pt x="405505" y="933341"/>
                  </a:lnTo>
                  <a:lnTo>
                    <a:pt x="452421" y="939676"/>
                  </a:lnTo>
                  <a:lnTo>
                    <a:pt x="500634" y="941831"/>
                  </a:lnTo>
                  <a:lnTo>
                    <a:pt x="548846" y="939676"/>
                  </a:lnTo>
                  <a:lnTo>
                    <a:pt x="595762" y="933341"/>
                  </a:lnTo>
                  <a:lnTo>
                    <a:pt x="641172" y="923023"/>
                  </a:lnTo>
                  <a:lnTo>
                    <a:pt x="684866" y="908921"/>
                  </a:lnTo>
                  <a:lnTo>
                    <a:pt x="726635" y="891231"/>
                  </a:lnTo>
                  <a:lnTo>
                    <a:pt x="766268" y="870150"/>
                  </a:lnTo>
                  <a:lnTo>
                    <a:pt x="803555" y="845876"/>
                  </a:lnTo>
                  <a:lnTo>
                    <a:pt x="838288" y="818606"/>
                  </a:lnTo>
                  <a:lnTo>
                    <a:pt x="870255" y="788538"/>
                  </a:lnTo>
                  <a:lnTo>
                    <a:pt x="899247" y="755868"/>
                  </a:lnTo>
                  <a:lnTo>
                    <a:pt x="925055" y="720794"/>
                  </a:lnTo>
                  <a:lnTo>
                    <a:pt x="947468" y="683514"/>
                  </a:lnTo>
                  <a:lnTo>
                    <a:pt x="966276" y="644224"/>
                  </a:lnTo>
                  <a:lnTo>
                    <a:pt x="981270" y="603122"/>
                  </a:lnTo>
                  <a:lnTo>
                    <a:pt x="992240" y="560405"/>
                  </a:lnTo>
                  <a:lnTo>
                    <a:pt x="998976" y="516270"/>
                  </a:lnTo>
                  <a:lnTo>
                    <a:pt x="1001268" y="470915"/>
                  </a:lnTo>
                  <a:lnTo>
                    <a:pt x="998976" y="425561"/>
                  </a:lnTo>
                  <a:lnTo>
                    <a:pt x="992240" y="381426"/>
                  </a:lnTo>
                  <a:lnTo>
                    <a:pt x="981270" y="338709"/>
                  </a:lnTo>
                  <a:lnTo>
                    <a:pt x="966276" y="297607"/>
                  </a:lnTo>
                  <a:lnTo>
                    <a:pt x="947468" y="258317"/>
                  </a:lnTo>
                  <a:lnTo>
                    <a:pt x="925055" y="221037"/>
                  </a:lnTo>
                  <a:lnTo>
                    <a:pt x="899247" y="185963"/>
                  </a:lnTo>
                  <a:lnTo>
                    <a:pt x="870255" y="153293"/>
                  </a:lnTo>
                  <a:lnTo>
                    <a:pt x="838288" y="123225"/>
                  </a:lnTo>
                  <a:lnTo>
                    <a:pt x="803555" y="95955"/>
                  </a:lnTo>
                  <a:lnTo>
                    <a:pt x="766268" y="71681"/>
                  </a:lnTo>
                  <a:lnTo>
                    <a:pt x="726635" y="50600"/>
                  </a:lnTo>
                  <a:lnTo>
                    <a:pt x="684866" y="32910"/>
                  </a:lnTo>
                  <a:lnTo>
                    <a:pt x="641172" y="18808"/>
                  </a:lnTo>
                  <a:lnTo>
                    <a:pt x="595762" y="8490"/>
                  </a:lnTo>
                  <a:lnTo>
                    <a:pt x="548846" y="2155"/>
                  </a:lnTo>
                  <a:lnTo>
                    <a:pt x="500634" y="0"/>
                  </a:lnTo>
                  <a:close/>
                </a:path>
              </a:pathLst>
            </a:custGeom>
            <a:solidFill>
              <a:srgbClr val="1D6D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899148" y="3643604"/>
              <a:ext cx="605790" cy="3643629"/>
            </a:xfrm>
            <a:custGeom>
              <a:avLst/>
              <a:gdLst/>
              <a:ahLst/>
              <a:cxnLst/>
              <a:rect l="l" t="t" r="r" b="b"/>
              <a:pathLst>
                <a:path w="605790" h="3643629">
                  <a:moveTo>
                    <a:pt x="562063" y="26657"/>
                  </a:moveTo>
                  <a:lnTo>
                    <a:pt x="557149" y="11836"/>
                  </a:lnTo>
                  <a:lnTo>
                    <a:pt x="555434" y="6692"/>
                  </a:lnTo>
                  <a:lnTo>
                    <a:pt x="550875" y="3810"/>
                  </a:lnTo>
                  <a:lnTo>
                    <a:pt x="550151" y="3581"/>
                  </a:lnTo>
                  <a:lnTo>
                    <a:pt x="550151" y="37846"/>
                  </a:lnTo>
                  <a:lnTo>
                    <a:pt x="541693" y="82105"/>
                  </a:lnTo>
                  <a:lnTo>
                    <a:pt x="517347" y="137223"/>
                  </a:lnTo>
                  <a:lnTo>
                    <a:pt x="473405" y="192455"/>
                  </a:lnTo>
                  <a:lnTo>
                    <a:pt x="372795" y="278726"/>
                  </a:lnTo>
                  <a:lnTo>
                    <a:pt x="372795" y="315048"/>
                  </a:lnTo>
                  <a:lnTo>
                    <a:pt x="370217" y="363512"/>
                  </a:lnTo>
                  <a:lnTo>
                    <a:pt x="355028" y="400481"/>
                  </a:lnTo>
                  <a:lnTo>
                    <a:pt x="324662" y="425869"/>
                  </a:lnTo>
                  <a:lnTo>
                    <a:pt x="310197" y="434314"/>
                  </a:lnTo>
                  <a:lnTo>
                    <a:pt x="312775" y="408457"/>
                  </a:lnTo>
                  <a:lnTo>
                    <a:pt x="310959" y="385368"/>
                  </a:lnTo>
                  <a:lnTo>
                    <a:pt x="306971" y="366801"/>
                  </a:lnTo>
                  <a:lnTo>
                    <a:pt x="305943" y="363562"/>
                  </a:lnTo>
                  <a:lnTo>
                    <a:pt x="305206" y="361238"/>
                  </a:lnTo>
                  <a:lnTo>
                    <a:pt x="303098" y="354558"/>
                  </a:lnTo>
                  <a:lnTo>
                    <a:pt x="371983" y="295630"/>
                  </a:lnTo>
                  <a:lnTo>
                    <a:pt x="372795" y="315048"/>
                  </a:lnTo>
                  <a:lnTo>
                    <a:pt x="372795" y="278726"/>
                  </a:lnTo>
                  <a:lnTo>
                    <a:pt x="292150" y="347865"/>
                  </a:lnTo>
                  <a:lnTo>
                    <a:pt x="291604" y="348119"/>
                  </a:lnTo>
                  <a:lnTo>
                    <a:pt x="290791" y="348894"/>
                  </a:lnTo>
                  <a:lnTo>
                    <a:pt x="276567" y="360984"/>
                  </a:lnTo>
                  <a:lnTo>
                    <a:pt x="276301" y="361238"/>
                  </a:lnTo>
                  <a:lnTo>
                    <a:pt x="275209" y="361238"/>
                  </a:lnTo>
                  <a:lnTo>
                    <a:pt x="265811" y="358863"/>
                  </a:lnTo>
                  <a:lnTo>
                    <a:pt x="252310" y="351853"/>
                  </a:lnTo>
                  <a:lnTo>
                    <a:pt x="248412" y="349148"/>
                  </a:lnTo>
                  <a:lnTo>
                    <a:pt x="248412" y="363816"/>
                  </a:lnTo>
                  <a:lnTo>
                    <a:pt x="224358" y="386715"/>
                  </a:lnTo>
                  <a:lnTo>
                    <a:pt x="219265" y="386600"/>
                  </a:lnTo>
                  <a:lnTo>
                    <a:pt x="209283" y="382689"/>
                  </a:lnTo>
                  <a:lnTo>
                    <a:pt x="164820" y="345376"/>
                  </a:lnTo>
                  <a:lnTo>
                    <a:pt x="151638" y="318528"/>
                  </a:lnTo>
                  <a:lnTo>
                    <a:pt x="175691" y="295630"/>
                  </a:lnTo>
                  <a:lnTo>
                    <a:pt x="183121" y="305879"/>
                  </a:lnTo>
                  <a:lnTo>
                    <a:pt x="191477" y="315861"/>
                  </a:lnTo>
                  <a:lnTo>
                    <a:pt x="218808" y="342544"/>
                  </a:lnTo>
                  <a:lnTo>
                    <a:pt x="248412" y="363816"/>
                  </a:lnTo>
                  <a:lnTo>
                    <a:pt x="248412" y="349148"/>
                  </a:lnTo>
                  <a:lnTo>
                    <a:pt x="235839" y="340398"/>
                  </a:lnTo>
                  <a:lnTo>
                    <a:pt x="217525" y="324700"/>
                  </a:lnTo>
                  <a:lnTo>
                    <a:pt x="198424" y="304774"/>
                  </a:lnTo>
                  <a:lnTo>
                    <a:pt x="191643" y="295630"/>
                  </a:lnTo>
                  <a:lnTo>
                    <a:pt x="185940" y="287947"/>
                  </a:lnTo>
                  <a:lnTo>
                    <a:pt x="179616" y="275615"/>
                  </a:lnTo>
                  <a:lnTo>
                    <a:pt x="178968" y="269138"/>
                  </a:lnTo>
                  <a:lnTo>
                    <a:pt x="191554" y="256260"/>
                  </a:lnTo>
                  <a:lnTo>
                    <a:pt x="192366" y="255498"/>
                  </a:lnTo>
                  <a:lnTo>
                    <a:pt x="199644" y="247954"/>
                  </a:lnTo>
                  <a:lnTo>
                    <a:pt x="202806" y="244690"/>
                  </a:lnTo>
                  <a:lnTo>
                    <a:pt x="266471" y="178727"/>
                  </a:lnTo>
                  <a:lnTo>
                    <a:pt x="276809" y="168021"/>
                  </a:lnTo>
                  <a:lnTo>
                    <a:pt x="357771" y="84137"/>
                  </a:lnTo>
                  <a:lnTo>
                    <a:pt x="402742" y="50482"/>
                  </a:lnTo>
                  <a:lnTo>
                    <a:pt x="449529" y="28105"/>
                  </a:lnTo>
                  <a:lnTo>
                    <a:pt x="492683" y="15684"/>
                  </a:lnTo>
                  <a:lnTo>
                    <a:pt x="526732" y="11836"/>
                  </a:lnTo>
                  <a:lnTo>
                    <a:pt x="539305" y="11836"/>
                  </a:lnTo>
                  <a:lnTo>
                    <a:pt x="545058" y="13893"/>
                  </a:lnTo>
                  <a:lnTo>
                    <a:pt x="546404" y="15189"/>
                  </a:lnTo>
                  <a:lnTo>
                    <a:pt x="550151" y="37846"/>
                  </a:lnTo>
                  <a:lnTo>
                    <a:pt x="550151" y="3581"/>
                  </a:lnTo>
                  <a:lnTo>
                    <a:pt x="544563" y="1714"/>
                  </a:lnTo>
                  <a:lnTo>
                    <a:pt x="536524" y="444"/>
                  </a:lnTo>
                  <a:lnTo>
                    <a:pt x="526732" y="0"/>
                  </a:lnTo>
                  <a:lnTo>
                    <a:pt x="493687" y="3403"/>
                  </a:lnTo>
                  <a:lnTo>
                    <a:pt x="448983" y="15379"/>
                  </a:lnTo>
                  <a:lnTo>
                    <a:pt x="398589" y="38658"/>
                  </a:lnTo>
                  <a:lnTo>
                    <a:pt x="348475" y="75907"/>
                  </a:lnTo>
                  <a:lnTo>
                    <a:pt x="259346" y="168021"/>
                  </a:lnTo>
                  <a:lnTo>
                    <a:pt x="248412" y="167449"/>
                  </a:lnTo>
                  <a:lnTo>
                    <a:pt x="248412" y="179336"/>
                  </a:lnTo>
                  <a:lnTo>
                    <a:pt x="185267" y="244690"/>
                  </a:lnTo>
                  <a:lnTo>
                    <a:pt x="172491" y="240893"/>
                  </a:lnTo>
                  <a:lnTo>
                    <a:pt x="156476" y="237744"/>
                  </a:lnTo>
                  <a:lnTo>
                    <a:pt x="153035" y="237070"/>
                  </a:lnTo>
                  <a:lnTo>
                    <a:pt x="128701" y="235318"/>
                  </a:lnTo>
                  <a:lnTo>
                    <a:pt x="101333" y="237744"/>
                  </a:lnTo>
                  <a:lnTo>
                    <a:pt x="110261" y="224243"/>
                  </a:lnTo>
                  <a:lnTo>
                    <a:pt x="137160" y="195592"/>
                  </a:lnTo>
                  <a:lnTo>
                    <a:pt x="176517" y="181254"/>
                  </a:lnTo>
                  <a:lnTo>
                    <a:pt x="227838" y="178727"/>
                  </a:lnTo>
                  <a:lnTo>
                    <a:pt x="248412" y="179336"/>
                  </a:lnTo>
                  <a:lnTo>
                    <a:pt x="248412" y="167449"/>
                  </a:lnTo>
                  <a:lnTo>
                    <a:pt x="240677" y="167043"/>
                  </a:lnTo>
                  <a:lnTo>
                    <a:pt x="211467" y="166763"/>
                  </a:lnTo>
                  <a:lnTo>
                    <a:pt x="178727" y="168846"/>
                  </a:lnTo>
                  <a:lnTo>
                    <a:pt x="122961" y="191249"/>
                  </a:lnTo>
                  <a:lnTo>
                    <a:pt x="88430" y="234518"/>
                  </a:lnTo>
                  <a:lnTo>
                    <a:pt x="81915" y="246494"/>
                  </a:lnTo>
                  <a:lnTo>
                    <a:pt x="82461" y="249059"/>
                  </a:lnTo>
                  <a:lnTo>
                    <a:pt x="85750" y="252666"/>
                  </a:lnTo>
                  <a:lnTo>
                    <a:pt x="88480" y="253441"/>
                  </a:lnTo>
                  <a:lnTo>
                    <a:pt x="90665" y="252666"/>
                  </a:lnTo>
                  <a:lnTo>
                    <a:pt x="116408" y="247954"/>
                  </a:lnTo>
                  <a:lnTo>
                    <a:pt x="140385" y="247967"/>
                  </a:lnTo>
                  <a:lnTo>
                    <a:pt x="160832" y="250786"/>
                  </a:lnTo>
                  <a:lnTo>
                    <a:pt x="175971" y="254469"/>
                  </a:lnTo>
                  <a:lnTo>
                    <a:pt x="169672" y="260896"/>
                  </a:lnTo>
                  <a:lnTo>
                    <a:pt x="166751" y="265493"/>
                  </a:lnTo>
                  <a:lnTo>
                    <a:pt x="165989" y="271056"/>
                  </a:lnTo>
                  <a:lnTo>
                    <a:pt x="167068" y="277393"/>
                  </a:lnTo>
                  <a:lnTo>
                    <a:pt x="169672" y="284314"/>
                  </a:lnTo>
                  <a:lnTo>
                    <a:pt x="142341" y="310045"/>
                  </a:lnTo>
                  <a:lnTo>
                    <a:pt x="155105" y="353021"/>
                  </a:lnTo>
                  <a:lnTo>
                    <a:pt x="183426" y="380568"/>
                  </a:lnTo>
                  <a:lnTo>
                    <a:pt x="222719" y="398805"/>
                  </a:lnTo>
                  <a:lnTo>
                    <a:pt x="226822" y="398805"/>
                  </a:lnTo>
                  <a:lnTo>
                    <a:pt x="230365" y="397776"/>
                  </a:lnTo>
                  <a:lnTo>
                    <a:pt x="242214" y="386715"/>
                  </a:lnTo>
                  <a:lnTo>
                    <a:pt x="260438" y="369735"/>
                  </a:lnTo>
                  <a:lnTo>
                    <a:pt x="265912" y="372046"/>
                  </a:lnTo>
                  <a:lnTo>
                    <a:pt x="271106" y="373329"/>
                  </a:lnTo>
                  <a:lnTo>
                    <a:pt x="280403" y="373329"/>
                  </a:lnTo>
                  <a:lnTo>
                    <a:pt x="283413" y="371538"/>
                  </a:lnTo>
                  <a:lnTo>
                    <a:pt x="285051" y="369989"/>
                  </a:lnTo>
                  <a:lnTo>
                    <a:pt x="285356" y="369735"/>
                  </a:lnTo>
                  <a:lnTo>
                    <a:pt x="292696" y="363562"/>
                  </a:lnTo>
                  <a:lnTo>
                    <a:pt x="296570" y="377875"/>
                  </a:lnTo>
                  <a:lnTo>
                    <a:pt x="299339" y="396430"/>
                  </a:lnTo>
                  <a:lnTo>
                    <a:pt x="299389" y="420039"/>
                  </a:lnTo>
                  <a:lnTo>
                    <a:pt x="294347" y="444347"/>
                  </a:lnTo>
                  <a:lnTo>
                    <a:pt x="293522" y="446405"/>
                  </a:lnTo>
                  <a:lnTo>
                    <a:pt x="294347" y="448983"/>
                  </a:lnTo>
                  <a:lnTo>
                    <a:pt x="296252" y="450519"/>
                  </a:lnTo>
                  <a:lnTo>
                    <a:pt x="297345" y="451548"/>
                  </a:lnTo>
                  <a:lnTo>
                    <a:pt x="298996" y="452069"/>
                  </a:lnTo>
                  <a:lnTo>
                    <a:pt x="301180" y="452069"/>
                  </a:lnTo>
                  <a:lnTo>
                    <a:pt x="302272" y="451815"/>
                  </a:lnTo>
                  <a:lnTo>
                    <a:pt x="303098" y="451548"/>
                  </a:lnTo>
                  <a:lnTo>
                    <a:pt x="313702" y="446405"/>
                  </a:lnTo>
                  <a:lnTo>
                    <a:pt x="334137" y="434314"/>
                  </a:lnTo>
                  <a:lnTo>
                    <a:pt x="335495" y="433514"/>
                  </a:lnTo>
                  <a:lnTo>
                    <a:pt x="359613" y="413956"/>
                  </a:lnTo>
                  <a:lnTo>
                    <a:pt x="376910" y="389026"/>
                  </a:lnTo>
                  <a:lnTo>
                    <a:pt x="383362" y="361391"/>
                  </a:lnTo>
                  <a:lnTo>
                    <a:pt x="385343" y="332486"/>
                  </a:lnTo>
                  <a:lnTo>
                    <a:pt x="385267" y="315048"/>
                  </a:lnTo>
                  <a:lnTo>
                    <a:pt x="385102" y="302844"/>
                  </a:lnTo>
                  <a:lnTo>
                    <a:pt x="384657" y="295630"/>
                  </a:lnTo>
                  <a:lnTo>
                    <a:pt x="384022" y="285343"/>
                  </a:lnTo>
                  <a:lnTo>
                    <a:pt x="482180" y="201206"/>
                  </a:lnTo>
                  <a:lnTo>
                    <a:pt x="520801" y="155067"/>
                  </a:lnTo>
                  <a:lnTo>
                    <a:pt x="546100" y="106692"/>
                  </a:lnTo>
                  <a:lnTo>
                    <a:pt x="559396" y="61937"/>
                  </a:lnTo>
                  <a:lnTo>
                    <a:pt x="562063" y="26657"/>
                  </a:lnTo>
                  <a:close/>
                </a:path>
                <a:path w="605790" h="3643629">
                  <a:moveTo>
                    <a:pt x="593928" y="3594100"/>
                  </a:moveTo>
                  <a:lnTo>
                    <a:pt x="591121" y="3591483"/>
                  </a:lnTo>
                  <a:lnTo>
                    <a:pt x="582015" y="3591483"/>
                  </a:lnTo>
                  <a:lnTo>
                    <a:pt x="582015" y="3602647"/>
                  </a:lnTo>
                  <a:lnTo>
                    <a:pt x="582015" y="3632327"/>
                  </a:lnTo>
                  <a:lnTo>
                    <a:pt x="23825" y="3632327"/>
                  </a:lnTo>
                  <a:lnTo>
                    <a:pt x="23825" y="3602647"/>
                  </a:lnTo>
                  <a:lnTo>
                    <a:pt x="42811" y="3602647"/>
                  </a:lnTo>
                  <a:lnTo>
                    <a:pt x="45351" y="3600031"/>
                  </a:lnTo>
                  <a:lnTo>
                    <a:pt x="45351" y="3580092"/>
                  </a:lnTo>
                  <a:lnTo>
                    <a:pt x="557987" y="3580092"/>
                  </a:lnTo>
                  <a:lnTo>
                    <a:pt x="557987" y="3600031"/>
                  </a:lnTo>
                  <a:lnTo>
                    <a:pt x="560755" y="3602647"/>
                  </a:lnTo>
                  <a:lnTo>
                    <a:pt x="582015" y="3602647"/>
                  </a:lnTo>
                  <a:lnTo>
                    <a:pt x="582015" y="3591483"/>
                  </a:lnTo>
                  <a:lnTo>
                    <a:pt x="569861" y="3591483"/>
                  </a:lnTo>
                  <a:lnTo>
                    <a:pt x="569861" y="3580092"/>
                  </a:lnTo>
                  <a:lnTo>
                    <a:pt x="569861" y="3571544"/>
                  </a:lnTo>
                  <a:lnTo>
                    <a:pt x="567334" y="3568928"/>
                  </a:lnTo>
                  <a:lnTo>
                    <a:pt x="526326" y="3568928"/>
                  </a:lnTo>
                  <a:lnTo>
                    <a:pt x="526326" y="3327450"/>
                  </a:lnTo>
                  <a:lnTo>
                    <a:pt x="566585" y="3327450"/>
                  </a:lnTo>
                  <a:lnTo>
                    <a:pt x="569125" y="3325076"/>
                  </a:lnTo>
                  <a:lnTo>
                    <a:pt x="569125" y="3316274"/>
                  </a:lnTo>
                  <a:lnTo>
                    <a:pt x="569125" y="3298240"/>
                  </a:lnTo>
                  <a:lnTo>
                    <a:pt x="567842" y="3296081"/>
                  </a:lnTo>
                  <a:lnTo>
                    <a:pt x="565810" y="3295396"/>
                  </a:lnTo>
                  <a:lnTo>
                    <a:pt x="557479" y="3291865"/>
                  </a:lnTo>
                  <a:lnTo>
                    <a:pt x="557479" y="3303930"/>
                  </a:lnTo>
                  <a:lnTo>
                    <a:pt x="557479" y="3316274"/>
                  </a:lnTo>
                  <a:lnTo>
                    <a:pt x="514680" y="3316274"/>
                  </a:lnTo>
                  <a:lnTo>
                    <a:pt x="514680" y="3327450"/>
                  </a:lnTo>
                  <a:lnTo>
                    <a:pt x="514680" y="3568928"/>
                  </a:lnTo>
                  <a:lnTo>
                    <a:pt x="455701" y="3568928"/>
                  </a:lnTo>
                  <a:lnTo>
                    <a:pt x="455701" y="3327450"/>
                  </a:lnTo>
                  <a:lnTo>
                    <a:pt x="514680" y="3327450"/>
                  </a:lnTo>
                  <a:lnTo>
                    <a:pt x="514680" y="3316274"/>
                  </a:lnTo>
                  <a:lnTo>
                    <a:pt x="444055" y="3316274"/>
                  </a:lnTo>
                  <a:lnTo>
                    <a:pt x="444055" y="3327450"/>
                  </a:lnTo>
                  <a:lnTo>
                    <a:pt x="444055" y="3568928"/>
                  </a:lnTo>
                  <a:lnTo>
                    <a:pt x="342544" y="3568928"/>
                  </a:lnTo>
                  <a:lnTo>
                    <a:pt x="342544" y="3327450"/>
                  </a:lnTo>
                  <a:lnTo>
                    <a:pt x="444055" y="3327450"/>
                  </a:lnTo>
                  <a:lnTo>
                    <a:pt x="444055" y="3316274"/>
                  </a:lnTo>
                  <a:lnTo>
                    <a:pt x="330898" y="3316274"/>
                  </a:lnTo>
                  <a:lnTo>
                    <a:pt x="330898" y="3327450"/>
                  </a:lnTo>
                  <a:lnTo>
                    <a:pt x="330898" y="3568928"/>
                  </a:lnTo>
                  <a:lnTo>
                    <a:pt x="272427" y="3568928"/>
                  </a:lnTo>
                  <a:lnTo>
                    <a:pt x="272427" y="3327450"/>
                  </a:lnTo>
                  <a:lnTo>
                    <a:pt x="330898" y="3327450"/>
                  </a:lnTo>
                  <a:lnTo>
                    <a:pt x="330898" y="3316274"/>
                  </a:lnTo>
                  <a:lnTo>
                    <a:pt x="260527" y="3316274"/>
                  </a:lnTo>
                  <a:lnTo>
                    <a:pt x="260527" y="3327450"/>
                  </a:lnTo>
                  <a:lnTo>
                    <a:pt x="260527" y="3568928"/>
                  </a:lnTo>
                  <a:lnTo>
                    <a:pt x="162052" y="3568928"/>
                  </a:lnTo>
                  <a:lnTo>
                    <a:pt x="162052" y="3327450"/>
                  </a:lnTo>
                  <a:lnTo>
                    <a:pt x="260527" y="3327450"/>
                  </a:lnTo>
                  <a:lnTo>
                    <a:pt x="260527" y="3316274"/>
                  </a:lnTo>
                  <a:lnTo>
                    <a:pt x="150152" y="3316274"/>
                  </a:lnTo>
                  <a:lnTo>
                    <a:pt x="150152" y="3327450"/>
                  </a:lnTo>
                  <a:lnTo>
                    <a:pt x="150152" y="3568928"/>
                  </a:lnTo>
                  <a:lnTo>
                    <a:pt x="91427" y="3568928"/>
                  </a:lnTo>
                  <a:lnTo>
                    <a:pt x="91427" y="3327450"/>
                  </a:lnTo>
                  <a:lnTo>
                    <a:pt x="150152" y="3327450"/>
                  </a:lnTo>
                  <a:lnTo>
                    <a:pt x="150152" y="3316274"/>
                  </a:lnTo>
                  <a:lnTo>
                    <a:pt x="45859" y="3316274"/>
                  </a:lnTo>
                  <a:lnTo>
                    <a:pt x="45859" y="3303930"/>
                  </a:lnTo>
                  <a:lnTo>
                    <a:pt x="300774" y="3194710"/>
                  </a:lnTo>
                  <a:lnTo>
                    <a:pt x="557479" y="3303930"/>
                  </a:lnTo>
                  <a:lnTo>
                    <a:pt x="557479" y="3291865"/>
                  </a:lnTo>
                  <a:lnTo>
                    <a:pt x="328993" y="3194710"/>
                  </a:lnTo>
                  <a:lnTo>
                    <a:pt x="303314" y="3183788"/>
                  </a:lnTo>
                  <a:lnTo>
                    <a:pt x="301790" y="3183318"/>
                  </a:lnTo>
                  <a:lnTo>
                    <a:pt x="300012" y="3183318"/>
                  </a:lnTo>
                  <a:lnTo>
                    <a:pt x="298500" y="3184017"/>
                  </a:lnTo>
                  <a:lnTo>
                    <a:pt x="37503" y="3295396"/>
                  </a:lnTo>
                  <a:lnTo>
                    <a:pt x="35217" y="3296081"/>
                  </a:lnTo>
                  <a:lnTo>
                    <a:pt x="33959" y="3298240"/>
                  </a:lnTo>
                  <a:lnTo>
                    <a:pt x="33959" y="3325076"/>
                  </a:lnTo>
                  <a:lnTo>
                    <a:pt x="36741" y="3327450"/>
                  </a:lnTo>
                  <a:lnTo>
                    <a:pt x="79527" y="3327450"/>
                  </a:lnTo>
                  <a:lnTo>
                    <a:pt x="79527" y="3568928"/>
                  </a:lnTo>
                  <a:lnTo>
                    <a:pt x="36233" y="3568928"/>
                  </a:lnTo>
                  <a:lnTo>
                    <a:pt x="33705" y="3571544"/>
                  </a:lnTo>
                  <a:lnTo>
                    <a:pt x="33705" y="3591483"/>
                  </a:lnTo>
                  <a:lnTo>
                    <a:pt x="14719" y="3591483"/>
                  </a:lnTo>
                  <a:lnTo>
                    <a:pt x="12192" y="3594100"/>
                  </a:lnTo>
                  <a:lnTo>
                    <a:pt x="12192" y="3640874"/>
                  </a:lnTo>
                  <a:lnTo>
                    <a:pt x="14719" y="3643490"/>
                  </a:lnTo>
                  <a:lnTo>
                    <a:pt x="591121" y="3643490"/>
                  </a:lnTo>
                  <a:lnTo>
                    <a:pt x="593928" y="3640874"/>
                  </a:lnTo>
                  <a:lnTo>
                    <a:pt x="593928" y="3632327"/>
                  </a:lnTo>
                  <a:lnTo>
                    <a:pt x="593928" y="3594100"/>
                  </a:lnTo>
                  <a:close/>
                </a:path>
                <a:path w="605790" h="3643629">
                  <a:moveTo>
                    <a:pt x="605624" y="1725904"/>
                  </a:moveTo>
                  <a:lnTo>
                    <a:pt x="600138" y="1700276"/>
                  </a:lnTo>
                  <a:lnTo>
                    <a:pt x="592556" y="1689684"/>
                  </a:lnTo>
                  <a:lnTo>
                    <a:pt x="592556" y="1725904"/>
                  </a:lnTo>
                  <a:lnTo>
                    <a:pt x="588073" y="1746631"/>
                  </a:lnTo>
                  <a:lnTo>
                    <a:pt x="575856" y="1763547"/>
                  </a:lnTo>
                  <a:lnTo>
                    <a:pt x="557796" y="1774939"/>
                  </a:lnTo>
                  <a:lnTo>
                    <a:pt x="535736" y="1779117"/>
                  </a:lnTo>
                  <a:lnTo>
                    <a:pt x="516915" y="1776095"/>
                  </a:lnTo>
                  <a:lnTo>
                    <a:pt x="500799" y="1767687"/>
                  </a:lnTo>
                  <a:lnTo>
                    <a:pt x="488518" y="1754974"/>
                  </a:lnTo>
                  <a:lnTo>
                    <a:pt x="485241" y="1747837"/>
                  </a:lnTo>
                  <a:lnTo>
                    <a:pt x="481190" y="1739011"/>
                  </a:lnTo>
                  <a:lnTo>
                    <a:pt x="481190" y="1738744"/>
                  </a:lnTo>
                  <a:lnTo>
                    <a:pt x="480060" y="1734731"/>
                  </a:lnTo>
                  <a:lnTo>
                    <a:pt x="479221" y="1730451"/>
                  </a:lnTo>
                  <a:lnTo>
                    <a:pt x="479221" y="1725904"/>
                  </a:lnTo>
                  <a:lnTo>
                    <a:pt x="483704" y="1705178"/>
                  </a:lnTo>
                  <a:lnTo>
                    <a:pt x="495871" y="1688249"/>
                  </a:lnTo>
                  <a:lnTo>
                    <a:pt x="513842" y="1676857"/>
                  </a:lnTo>
                  <a:lnTo>
                    <a:pt x="535736" y="1672666"/>
                  </a:lnTo>
                  <a:lnTo>
                    <a:pt x="557796" y="1676857"/>
                  </a:lnTo>
                  <a:lnTo>
                    <a:pt x="575856" y="1688249"/>
                  </a:lnTo>
                  <a:lnTo>
                    <a:pt x="588073" y="1705178"/>
                  </a:lnTo>
                  <a:lnTo>
                    <a:pt x="592556" y="1725904"/>
                  </a:lnTo>
                  <a:lnTo>
                    <a:pt x="592556" y="1689684"/>
                  </a:lnTo>
                  <a:lnTo>
                    <a:pt x="585177" y="1679371"/>
                  </a:lnTo>
                  <a:lnTo>
                    <a:pt x="574598" y="1672666"/>
                  </a:lnTo>
                  <a:lnTo>
                    <a:pt x="562965" y="1665287"/>
                  </a:lnTo>
                  <a:lnTo>
                    <a:pt x="535736" y="1660131"/>
                  </a:lnTo>
                  <a:lnTo>
                    <a:pt x="508685" y="1665287"/>
                  </a:lnTo>
                  <a:lnTo>
                    <a:pt x="486549" y="1679371"/>
                  </a:lnTo>
                  <a:lnTo>
                    <a:pt x="471614" y="1700276"/>
                  </a:lnTo>
                  <a:lnTo>
                    <a:pt x="466128" y="1725904"/>
                  </a:lnTo>
                  <a:lnTo>
                    <a:pt x="466242" y="1730451"/>
                  </a:lnTo>
                  <a:lnTo>
                    <a:pt x="466432" y="1732584"/>
                  </a:lnTo>
                  <a:lnTo>
                    <a:pt x="466991" y="1735797"/>
                  </a:lnTo>
                  <a:lnTo>
                    <a:pt x="398526" y="1752117"/>
                  </a:lnTo>
                  <a:lnTo>
                    <a:pt x="389737" y="1735709"/>
                  </a:lnTo>
                  <a:lnTo>
                    <a:pt x="389737" y="1779384"/>
                  </a:lnTo>
                  <a:lnTo>
                    <a:pt x="383451" y="1808619"/>
                  </a:lnTo>
                  <a:lnTo>
                    <a:pt x="366331" y="1832508"/>
                  </a:lnTo>
                  <a:lnTo>
                    <a:pt x="340956" y="1848637"/>
                  </a:lnTo>
                  <a:lnTo>
                    <a:pt x="309905" y="1854542"/>
                  </a:lnTo>
                  <a:lnTo>
                    <a:pt x="279019" y="1848637"/>
                  </a:lnTo>
                  <a:lnTo>
                    <a:pt x="253733" y="1832508"/>
                  </a:lnTo>
                  <a:lnTo>
                    <a:pt x="236639" y="1808619"/>
                  </a:lnTo>
                  <a:lnTo>
                    <a:pt x="230365" y="1779384"/>
                  </a:lnTo>
                  <a:lnTo>
                    <a:pt x="236105" y="1752650"/>
                  </a:lnTo>
                  <a:lnTo>
                    <a:pt x="236639" y="1750161"/>
                  </a:lnTo>
                  <a:lnTo>
                    <a:pt x="253733" y="1726272"/>
                  </a:lnTo>
                  <a:lnTo>
                    <a:pt x="279019" y="1710156"/>
                  </a:lnTo>
                  <a:lnTo>
                    <a:pt x="309905" y="1704238"/>
                  </a:lnTo>
                  <a:lnTo>
                    <a:pt x="340956" y="1710156"/>
                  </a:lnTo>
                  <a:lnTo>
                    <a:pt x="366331" y="1726272"/>
                  </a:lnTo>
                  <a:lnTo>
                    <a:pt x="383451" y="1750161"/>
                  </a:lnTo>
                  <a:lnTo>
                    <a:pt x="389737" y="1779384"/>
                  </a:lnTo>
                  <a:lnTo>
                    <a:pt x="389737" y="1735709"/>
                  </a:lnTo>
                  <a:lnTo>
                    <a:pt x="355688" y="1704238"/>
                  </a:lnTo>
                  <a:lnTo>
                    <a:pt x="316725" y="1692198"/>
                  </a:lnTo>
                  <a:lnTo>
                    <a:pt x="316725" y="1628825"/>
                  </a:lnTo>
                  <a:lnTo>
                    <a:pt x="361467" y="1607832"/>
                  </a:lnTo>
                  <a:lnTo>
                    <a:pt x="379780" y="1563573"/>
                  </a:lnTo>
                  <a:lnTo>
                    <a:pt x="374294" y="1537970"/>
                  </a:lnTo>
                  <a:lnTo>
                    <a:pt x="366725" y="1527441"/>
                  </a:lnTo>
                  <a:lnTo>
                    <a:pt x="366725" y="1563573"/>
                  </a:lnTo>
                  <a:lnTo>
                    <a:pt x="362242" y="1584286"/>
                  </a:lnTo>
                  <a:lnTo>
                    <a:pt x="350037" y="1601203"/>
                  </a:lnTo>
                  <a:lnTo>
                    <a:pt x="331965" y="1612607"/>
                  </a:lnTo>
                  <a:lnTo>
                    <a:pt x="309905" y="1616786"/>
                  </a:lnTo>
                  <a:lnTo>
                    <a:pt x="288010" y="1612607"/>
                  </a:lnTo>
                  <a:lnTo>
                    <a:pt x="270027" y="1601203"/>
                  </a:lnTo>
                  <a:lnTo>
                    <a:pt x="257860" y="1584286"/>
                  </a:lnTo>
                  <a:lnTo>
                    <a:pt x="253377" y="1563573"/>
                  </a:lnTo>
                  <a:lnTo>
                    <a:pt x="257860" y="1542834"/>
                  </a:lnTo>
                  <a:lnTo>
                    <a:pt x="270027" y="1525905"/>
                  </a:lnTo>
                  <a:lnTo>
                    <a:pt x="288010" y="1514500"/>
                  </a:lnTo>
                  <a:lnTo>
                    <a:pt x="309905" y="1510322"/>
                  </a:lnTo>
                  <a:lnTo>
                    <a:pt x="331965" y="1514500"/>
                  </a:lnTo>
                  <a:lnTo>
                    <a:pt x="350037" y="1525905"/>
                  </a:lnTo>
                  <a:lnTo>
                    <a:pt x="362242" y="1542834"/>
                  </a:lnTo>
                  <a:lnTo>
                    <a:pt x="366725" y="1563573"/>
                  </a:lnTo>
                  <a:lnTo>
                    <a:pt x="366725" y="1527441"/>
                  </a:lnTo>
                  <a:lnTo>
                    <a:pt x="359333" y="1517154"/>
                  </a:lnTo>
                  <a:lnTo>
                    <a:pt x="348500" y="1510322"/>
                  </a:lnTo>
                  <a:lnTo>
                    <a:pt x="337121" y="1503146"/>
                  </a:lnTo>
                  <a:lnTo>
                    <a:pt x="309905" y="1498028"/>
                  </a:lnTo>
                  <a:lnTo>
                    <a:pt x="282854" y="1503146"/>
                  </a:lnTo>
                  <a:lnTo>
                    <a:pt x="260731" y="1517154"/>
                  </a:lnTo>
                  <a:lnTo>
                    <a:pt x="245795" y="1537970"/>
                  </a:lnTo>
                  <a:lnTo>
                    <a:pt x="240309" y="1563573"/>
                  </a:lnTo>
                  <a:lnTo>
                    <a:pt x="245173" y="1587677"/>
                  </a:lnTo>
                  <a:lnTo>
                    <a:pt x="258533" y="1607832"/>
                  </a:lnTo>
                  <a:lnTo>
                    <a:pt x="278536" y="1622158"/>
                  </a:lnTo>
                  <a:lnTo>
                    <a:pt x="303377" y="1628825"/>
                  </a:lnTo>
                  <a:lnTo>
                    <a:pt x="303377" y="1692198"/>
                  </a:lnTo>
                  <a:lnTo>
                    <a:pt x="276009" y="1697990"/>
                  </a:lnTo>
                  <a:lnTo>
                    <a:pt x="252349" y="1710880"/>
                  </a:lnTo>
                  <a:lnTo>
                    <a:pt x="233743" y="1729549"/>
                  </a:lnTo>
                  <a:lnTo>
                    <a:pt x="221564" y="1752650"/>
                  </a:lnTo>
                  <a:lnTo>
                    <a:pt x="198234" y="1747837"/>
                  </a:lnTo>
                  <a:lnTo>
                    <a:pt x="138620" y="1735531"/>
                  </a:lnTo>
                  <a:lnTo>
                    <a:pt x="139192" y="1732318"/>
                  </a:lnTo>
                  <a:lnTo>
                    <a:pt x="139357" y="1730451"/>
                  </a:lnTo>
                  <a:lnTo>
                    <a:pt x="139471" y="1725904"/>
                  </a:lnTo>
                  <a:lnTo>
                    <a:pt x="133985" y="1700276"/>
                  </a:lnTo>
                  <a:lnTo>
                    <a:pt x="126403" y="1689696"/>
                  </a:lnTo>
                  <a:lnTo>
                    <a:pt x="126403" y="1725904"/>
                  </a:lnTo>
                  <a:lnTo>
                    <a:pt x="121920" y="1746631"/>
                  </a:lnTo>
                  <a:lnTo>
                    <a:pt x="109715" y="1763547"/>
                  </a:lnTo>
                  <a:lnTo>
                    <a:pt x="91643" y="1774939"/>
                  </a:lnTo>
                  <a:lnTo>
                    <a:pt x="69583" y="1779117"/>
                  </a:lnTo>
                  <a:lnTo>
                    <a:pt x="47688" y="1774939"/>
                  </a:lnTo>
                  <a:lnTo>
                    <a:pt x="29718" y="1763547"/>
                  </a:lnTo>
                  <a:lnTo>
                    <a:pt x="17538" y="1746631"/>
                  </a:lnTo>
                  <a:lnTo>
                    <a:pt x="13055" y="1725904"/>
                  </a:lnTo>
                  <a:lnTo>
                    <a:pt x="17538" y="1705178"/>
                  </a:lnTo>
                  <a:lnTo>
                    <a:pt x="29718" y="1688249"/>
                  </a:lnTo>
                  <a:lnTo>
                    <a:pt x="47688" y="1676857"/>
                  </a:lnTo>
                  <a:lnTo>
                    <a:pt x="69583" y="1672666"/>
                  </a:lnTo>
                  <a:lnTo>
                    <a:pt x="91643" y="1676857"/>
                  </a:lnTo>
                  <a:lnTo>
                    <a:pt x="109715" y="1688249"/>
                  </a:lnTo>
                  <a:lnTo>
                    <a:pt x="121920" y="1705178"/>
                  </a:lnTo>
                  <a:lnTo>
                    <a:pt x="126403" y="1725904"/>
                  </a:lnTo>
                  <a:lnTo>
                    <a:pt x="126403" y="1689696"/>
                  </a:lnTo>
                  <a:lnTo>
                    <a:pt x="119011" y="1679371"/>
                  </a:lnTo>
                  <a:lnTo>
                    <a:pt x="108445" y="1672666"/>
                  </a:lnTo>
                  <a:lnTo>
                    <a:pt x="96812" y="1665287"/>
                  </a:lnTo>
                  <a:lnTo>
                    <a:pt x="69583" y="1660131"/>
                  </a:lnTo>
                  <a:lnTo>
                    <a:pt x="42532" y="1665287"/>
                  </a:lnTo>
                  <a:lnTo>
                    <a:pt x="20408" y="1679371"/>
                  </a:lnTo>
                  <a:lnTo>
                    <a:pt x="5473" y="1700276"/>
                  </a:lnTo>
                  <a:lnTo>
                    <a:pt x="0" y="1725904"/>
                  </a:lnTo>
                  <a:lnTo>
                    <a:pt x="5473" y="1751418"/>
                  </a:lnTo>
                  <a:lnTo>
                    <a:pt x="20408" y="1772335"/>
                  </a:lnTo>
                  <a:lnTo>
                    <a:pt x="42532" y="1786496"/>
                  </a:lnTo>
                  <a:lnTo>
                    <a:pt x="69583" y="1791690"/>
                  </a:lnTo>
                  <a:lnTo>
                    <a:pt x="91351" y="1788414"/>
                  </a:lnTo>
                  <a:lnTo>
                    <a:pt x="110312" y="1779295"/>
                  </a:lnTo>
                  <a:lnTo>
                    <a:pt x="110502" y="1779117"/>
                  </a:lnTo>
                  <a:lnTo>
                    <a:pt x="125399" y="1765401"/>
                  </a:lnTo>
                  <a:lnTo>
                    <a:pt x="135496" y="1747837"/>
                  </a:lnTo>
                  <a:lnTo>
                    <a:pt x="218440" y="1764944"/>
                  </a:lnTo>
                  <a:lnTo>
                    <a:pt x="217589" y="1769491"/>
                  </a:lnTo>
                  <a:lnTo>
                    <a:pt x="217043" y="1774317"/>
                  </a:lnTo>
                  <a:lnTo>
                    <a:pt x="226707" y="1818398"/>
                  </a:lnTo>
                  <a:lnTo>
                    <a:pt x="252806" y="1848396"/>
                  </a:lnTo>
                  <a:lnTo>
                    <a:pt x="195719" y="1928101"/>
                  </a:lnTo>
                  <a:lnTo>
                    <a:pt x="187998" y="1924697"/>
                  </a:lnTo>
                  <a:lnTo>
                    <a:pt x="179806" y="1922170"/>
                  </a:lnTo>
                  <a:lnTo>
                    <a:pt x="171183" y="1920608"/>
                  </a:lnTo>
                  <a:lnTo>
                    <a:pt x="162191" y="1920062"/>
                  </a:lnTo>
                  <a:lnTo>
                    <a:pt x="134975" y="1925231"/>
                  </a:lnTo>
                  <a:lnTo>
                    <a:pt x="112763" y="1939328"/>
                  </a:lnTo>
                  <a:lnTo>
                    <a:pt x="97802" y="1960232"/>
                  </a:lnTo>
                  <a:lnTo>
                    <a:pt x="92316" y="1985860"/>
                  </a:lnTo>
                  <a:lnTo>
                    <a:pt x="97802" y="2011375"/>
                  </a:lnTo>
                  <a:lnTo>
                    <a:pt x="112763" y="2032292"/>
                  </a:lnTo>
                  <a:lnTo>
                    <a:pt x="134975" y="2046452"/>
                  </a:lnTo>
                  <a:lnTo>
                    <a:pt x="162191" y="2051659"/>
                  </a:lnTo>
                  <a:lnTo>
                    <a:pt x="189407" y="2046452"/>
                  </a:lnTo>
                  <a:lnTo>
                    <a:pt x="200977" y="2039086"/>
                  </a:lnTo>
                  <a:lnTo>
                    <a:pt x="211620" y="2032292"/>
                  </a:lnTo>
                  <a:lnTo>
                    <a:pt x="226593" y="2011375"/>
                  </a:lnTo>
                  <a:lnTo>
                    <a:pt x="232079" y="1985860"/>
                  </a:lnTo>
                  <a:lnTo>
                    <a:pt x="230276" y="1970925"/>
                  </a:lnTo>
                  <a:lnTo>
                    <a:pt x="225145" y="1957247"/>
                  </a:lnTo>
                  <a:lnTo>
                    <a:pt x="218719" y="1947608"/>
                  </a:lnTo>
                  <a:lnTo>
                    <a:pt x="218719" y="1985860"/>
                  </a:lnTo>
                  <a:lnTo>
                    <a:pt x="214287" y="2006473"/>
                  </a:lnTo>
                  <a:lnTo>
                    <a:pt x="202184" y="2023402"/>
                  </a:lnTo>
                  <a:lnTo>
                    <a:pt x="184213" y="2034870"/>
                  </a:lnTo>
                  <a:lnTo>
                    <a:pt x="162191" y="2039086"/>
                  </a:lnTo>
                  <a:lnTo>
                    <a:pt x="140182" y="2034870"/>
                  </a:lnTo>
                  <a:lnTo>
                    <a:pt x="122212" y="2023402"/>
                  </a:lnTo>
                  <a:lnTo>
                    <a:pt x="110109" y="2006473"/>
                  </a:lnTo>
                  <a:lnTo>
                    <a:pt x="105664" y="1985860"/>
                  </a:lnTo>
                  <a:lnTo>
                    <a:pt x="110109" y="1965096"/>
                  </a:lnTo>
                  <a:lnTo>
                    <a:pt x="122212" y="1948078"/>
                  </a:lnTo>
                  <a:lnTo>
                    <a:pt x="140182" y="1936597"/>
                  </a:lnTo>
                  <a:lnTo>
                    <a:pt x="162191" y="1932368"/>
                  </a:lnTo>
                  <a:lnTo>
                    <a:pt x="184213" y="1936597"/>
                  </a:lnTo>
                  <a:lnTo>
                    <a:pt x="202184" y="1948078"/>
                  </a:lnTo>
                  <a:lnTo>
                    <a:pt x="214287" y="1965096"/>
                  </a:lnTo>
                  <a:lnTo>
                    <a:pt x="218719" y="1985860"/>
                  </a:lnTo>
                  <a:lnTo>
                    <a:pt x="218719" y="1947608"/>
                  </a:lnTo>
                  <a:lnTo>
                    <a:pt x="217093" y="1945170"/>
                  </a:lnTo>
                  <a:lnTo>
                    <a:pt x="206514" y="1935048"/>
                  </a:lnTo>
                  <a:lnTo>
                    <a:pt x="208419" y="1932368"/>
                  </a:lnTo>
                  <a:lnTo>
                    <a:pt x="211493" y="1928101"/>
                  </a:lnTo>
                  <a:lnTo>
                    <a:pt x="263601" y="1855343"/>
                  </a:lnTo>
                  <a:lnTo>
                    <a:pt x="274231" y="1860346"/>
                  </a:lnTo>
                  <a:lnTo>
                    <a:pt x="285584" y="1864042"/>
                  </a:lnTo>
                  <a:lnTo>
                    <a:pt x="297522" y="1866328"/>
                  </a:lnTo>
                  <a:lnTo>
                    <a:pt x="309905" y="1867115"/>
                  </a:lnTo>
                  <a:lnTo>
                    <a:pt x="321233" y="1866480"/>
                  </a:lnTo>
                  <a:lnTo>
                    <a:pt x="332168" y="1864601"/>
                  </a:lnTo>
                  <a:lnTo>
                    <a:pt x="342620" y="1861591"/>
                  </a:lnTo>
                  <a:lnTo>
                    <a:pt x="352513" y="1857489"/>
                  </a:lnTo>
                  <a:lnTo>
                    <a:pt x="401358" y="1933168"/>
                  </a:lnTo>
                  <a:lnTo>
                    <a:pt x="389953" y="1943442"/>
                  </a:lnTo>
                  <a:lnTo>
                    <a:pt x="381177" y="1955901"/>
                  </a:lnTo>
                  <a:lnTo>
                    <a:pt x="375539" y="1970176"/>
                  </a:lnTo>
                  <a:lnTo>
                    <a:pt x="373545" y="1985860"/>
                  </a:lnTo>
                  <a:lnTo>
                    <a:pt x="379018" y="2011375"/>
                  </a:lnTo>
                  <a:lnTo>
                    <a:pt x="393966" y="2032292"/>
                  </a:lnTo>
                  <a:lnTo>
                    <a:pt x="416090" y="2046452"/>
                  </a:lnTo>
                  <a:lnTo>
                    <a:pt x="443153" y="2051659"/>
                  </a:lnTo>
                  <a:lnTo>
                    <a:pt x="470357" y="2046452"/>
                  </a:lnTo>
                  <a:lnTo>
                    <a:pt x="481914" y="2039086"/>
                  </a:lnTo>
                  <a:lnTo>
                    <a:pt x="492569" y="2032292"/>
                  </a:lnTo>
                  <a:lnTo>
                    <a:pt x="507542" y="2011375"/>
                  </a:lnTo>
                  <a:lnTo>
                    <a:pt x="513029" y="1985860"/>
                  </a:lnTo>
                  <a:lnTo>
                    <a:pt x="507542" y="1960232"/>
                  </a:lnTo>
                  <a:lnTo>
                    <a:pt x="499935" y="1949615"/>
                  </a:lnTo>
                  <a:lnTo>
                    <a:pt x="499935" y="1985860"/>
                  </a:lnTo>
                  <a:lnTo>
                    <a:pt x="495452" y="2006473"/>
                  </a:lnTo>
                  <a:lnTo>
                    <a:pt x="483247" y="2023402"/>
                  </a:lnTo>
                  <a:lnTo>
                    <a:pt x="465201" y="2034870"/>
                  </a:lnTo>
                  <a:lnTo>
                    <a:pt x="443153" y="2039086"/>
                  </a:lnTo>
                  <a:lnTo>
                    <a:pt x="421246" y="2034870"/>
                  </a:lnTo>
                  <a:lnTo>
                    <a:pt x="403263" y="2023402"/>
                  </a:lnTo>
                  <a:lnTo>
                    <a:pt x="391083" y="2006473"/>
                  </a:lnTo>
                  <a:lnTo>
                    <a:pt x="386600" y="1985860"/>
                  </a:lnTo>
                  <a:lnTo>
                    <a:pt x="391083" y="1965096"/>
                  </a:lnTo>
                  <a:lnTo>
                    <a:pt x="403263" y="1948078"/>
                  </a:lnTo>
                  <a:lnTo>
                    <a:pt x="421246" y="1936597"/>
                  </a:lnTo>
                  <a:lnTo>
                    <a:pt x="443153" y="1932368"/>
                  </a:lnTo>
                  <a:lnTo>
                    <a:pt x="465201" y="1936597"/>
                  </a:lnTo>
                  <a:lnTo>
                    <a:pt x="483247" y="1948078"/>
                  </a:lnTo>
                  <a:lnTo>
                    <a:pt x="495452" y="1965096"/>
                  </a:lnTo>
                  <a:lnTo>
                    <a:pt x="499935" y="1985860"/>
                  </a:lnTo>
                  <a:lnTo>
                    <a:pt x="499935" y="1949615"/>
                  </a:lnTo>
                  <a:lnTo>
                    <a:pt x="492569" y="1939328"/>
                  </a:lnTo>
                  <a:lnTo>
                    <a:pt x="481609" y="1932368"/>
                  </a:lnTo>
                  <a:lnTo>
                    <a:pt x="472757" y="1926755"/>
                  </a:lnTo>
                  <a:lnTo>
                    <a:pt x="470357" y="1925231"/>
                  </a:lnTo>
                  <a:lnTo>
                    <a:pt x="443153" y="1920062"/>
                  </a:lnTo>
                  <a:lnTo>
                    <a:pt x="435152" y="1920506"/>
                  </a:lnTo>
                  <a:lnTo>
                    <a:pt x="427393" y="1921802"/>
                  </a:lnTo>
                  <a:lnTo>
                    <a:pt x="419925" y="1923910"/>
                  </a:lnTo>
                  <a:lnTo>
                    <a:pt x="412750" y="1926755"/>
                  </a:lnTo>
                  <a:lnTo>
                    <a:pt x="368185" y="1857489"/>
                  </a:lnTo>
                  <a:lnTo>
                    <a:pt x="366801" y="1855343"/>
                  </a:lnTo>
                  <a:lnTo>
                    <a:pt x="366293" y="1854542"/>
                  </a:lnTo>
                  <a:lnTo>
                    <a:pt x="363880" y="1850796"/>
                  </a:lnTo>
                  <a:lnTo>
                    <a:pt x="379958" y="1837118"/>
                  </a:lnTo>
                  <a:lnTo>
                    <a:pt x="392315" y="1820214"/>
                  </a:lnTo>
                  <a:lnTo>
                    <a:pt x="400253" y="1800745"/>
                  </a:lnTo>
                  <a:lnTo>
                    <a:pt x="403059" y="1779384"/>
                  </a:lnTo>
                  <a:lnTo>
                    <a:pt x="403059" y="1774317"/>
                  </a:lnTo>
                  <a:lnTo>
                    <a:pt x="402488" y="1769224"/>
                  </a:lnTo>
                  <a:lnTo>
                    <a:pt x="401662" y="1764144"/>
                  </a:lnTo>
                  <a:lnTo>
                    <a:pt x="452145" y="1752117"/>
                  </a:lnTo>
                  <a:lnTo>
                    <a:pt x="470103" y="1747837"/>
                  </a:lnTo>
                  <a:lnTo>
                    <a:pt x="480212" y="1765401"/>
                  </a:lnTo>
                  <a:lnTo>
                    <a:pt x="495274" y="1779295"/>
                  </a:lnTo>
                  <a:lnTo>
                    <a:pt x="514146" y="1788414"/>
                  </a:lnTo>
                  <a:lnTo>
                    <a:pt x="535736" y="1791690"/>
                  </a:lnTo>
                  <a:lnTo>
                    <a:pt x="562965" y="1786496"/>
                  </a:lnTo>
                  <a:lnTo>
                    <a:pt x="574522" y="1779117"/>
                  </a:lnTo>
                  <a:lnTo>
                    <a:pt x="585177" y="1772335"/>
                  </a:lnTo>
                  <a:lnTo>
                    <a:pt x="600138" y="1751418"/>
                  </a:lnTo>
                  <a:lnTo>
                    <a:pt x="605624" y="1725904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943070" y="4003128"/>
              <a:ext cx="136601" cy="1282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260342" y="3751152"/>
              <a:ext cx="86948" cy="818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979397" y="4816178"/>
              <a:ext cx="182451" cy="1980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1206683" y="4881219"/>
              <a:ext cx="78759" cy="737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859161" y="4881219"/>
              <a:ext cx="78476" cy="7372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726875" y="4561810"/>
              <a:ext cx="631190" cy="488950"/>
            </a:xfrm>
            <a:custGeom>
              <a:avLst/>
              <a:gdLst/>
              <a:ahLst/>
              <a:cxnLst/>
              <a:rect l="l" t="t" r="r" b="b"/>
              <a:pathLst>
                <a:path w="631190" h="488950">
                  <a:moveTo>
                    <a:pt x="542054" y="0"/>
                  </a:moveTo>
                  <a:lnTo>
                    <a:pt x="540634" y="526"/>
                  </a:lnTo>
                  <a:lnTo>
                    <a:pt x="5044" y="147459"/>
                  </a:lnTo>
                  <a:lnTo>
                    <a:pt x="1681" y="148249"/>
                  </a:lnTo>
                  <a:lnTo>
                    <a:pt x="0" y="151674"/>
                  </a:lnTo>
                  <a:lnTo>
                    <a:pt x="560" y="155096"/>
                  </a:lnTo>
                  <a:lnTo>
                    <a:pt x="59977" y="345213"/>
                  </a:lnTo>
                  <a:lnTo>
                    <a:pt x="59977" y="485828"/>
                  </a:lnTo>
                  <a:lnTo>
                    <a:pt x="62780" y="488725"/>
                  </a:lnTo>
                  <a:lnTo>
                    <a:pt x="627800" y="488725"/>
                  </a:lnTo>
                  <a:lnTo>
                    <a:pt x="630901" y="485828"/>
                  </a:lnTo>
                  <a:lnTo>
                    <a:pt x="630901" y="476348"/>
                  </a:lnTo>
                  <a:lnTo>
                    <a:pt x="72868" y="476348"/>
                  </a:lnTo>
                  <a:lnTo>
                    <a:pt x="72868" y="428689"/>
                  </a:lnTo>
                  <a:lnTo>
                    <a:pt x="106158" y="428689"/>
                  </a:lnTo>
                  <a:lnTo>
                    <a:pt x="96726" y="422433"/>
                  </a:lnTo>
                  <a:lnTo>
                    <a:pt x="72868" y="416311"/>
                  </a:lnTo>
                  <a:lnTo>
                    <a:pt x="72868" y="309929"/>
                  </a:lnTo>
                  <a:lnTo>
                    <a:pt x="104657" y="302133"/>
                  </a:lnTo>
                  <a:lnTo>
                    <a:pt x="106013" y="301240"/>
                  </a:lnTo>
                  <a:lnTo>
                    <a:pt x="59977" y="301240"/>
                  </a:lnTo>
                  <a:lnTo>
                    <a:pt x="38677" y="233567"/>
                  </a:lnTo>
                  <a:lnTo>
                    <a:pt x="46523" y="230932"/>
                  </a:lnTo>
                  <a:lnTo>
                    <a:pt x="53532" y="227510"/>
                  </a:lnTo>
                  <a:lnTo>
                    <a:pt x="59977" y="223032"/>
                  </a:lnTo>
                  <a:lnTo>
                    <a:pt x="630901" y="223032"/>
                  </a:lnTo>
                  <a:lnTo>
                    <a:pt x="630901" y="221716"/>
                  </a:lnTo>
                  <a:lnTo>
                    <a:pt x="35033" y="221716"/>
                  </a:lnTo>
                  <a:lnTo>
                    <a:pt x="15134" y="157465"/>
                  </a:lnTo>
                  <a:lnTo>
                    <a:pt x="83520" y="138507"/>
                  </a:lnTo>
                  <a:lnTo>
                    <a:pt x="96418" y="138507"/>
                  </a:lnTo>
                  <a:lnTo>
                    <a:pt x="96133" y="135078"/>
                  </a:lnTo>
                  <a:lnTo>
                    <a:pt x="456830" y="36077"/>
                  </a:lnTo>
                  <a:lnTo>
                    <a:pt x="471219" y="36077"/>
                  </a:lnTo>
                  <a:lnTo>
                    <a:pt x="469458" y="32637"/>
                  </a:lnTo>
                  <a:lnTo>
                    <a:pt x="537832" y="13686"/>
                  </a:lnTo>
                  <a:lnTo>
                    <a:pt x="551352" y="13686"/>
                  </a:lnTo>
                  <a:lnTo>
                    <a:pt x="548480" y="4492"/>
                  </a:lnTo>
                  <a:lnTo>
                    <a:pt x="548218" y="2912"/>
                  </a:lnTo>
                  <a:lnTo>
                    <a:pt x="547097" y="1579"/>
                  </a:lnTo>
                  <a:lnTo>
                    <a:pt x="545416" y="1052"/>
                  </a:lnTo>
                  <a:lnTo>
                    <a:pt x="543996" y="245"/>
                  </a:lnTo>
                  <a:lnTo>
                    <a:pt x="542054" y="0"/>
                  </a:lnTo>
                  <a:close/>
                </a:path>
                <a:path w="631190" h="488950">
                  <a:moveTo>
                    <a:pt x="106158" y="428689"/>
                  </a:moveTo>
                  <a:lnTo>
                    <a:pt x="72868" y="428689"/>
                  </a:lnTo>
                  <a:lnTo>
                    <a:pt x="91634" y="433839"/>
                  </a:lnTo>
                  <a:lnTo>
                    <a:pt x="107168" y="444223"/>
                  </a:lnTo>
                  <a:lnTo>
                    <a:pt x="118234" y="458755"/>
                  </a:lnTo>
                  <a:lnTo>
                    <a:pt x="123598" y="476348"/>
                  </a:lnTo>
                  <a:lnTo>
                    <a:pt x="136768" y="476348"/>
                  </a:lnTo>
                  <a:lnTo>
                    <a:pt x="130253" y="453934"/>
                  </a:lnTo>
                  <a:lnTo>
                    <a:pt x="116380" y="435468"/>
                  </a:lnTo>
                  <a:lnTo>
                    <a:pt x="106158" y="428689"/>
                  </a:lnTo>
                  <a:close/>
                </a:path>
                <a:path w="631190" h="488950">
                  <a:moveTo>
                    <a:pt x="546238" y="230405"/>
                  </a:moveTo>
                  <a:lnTo>
                    <a:pt x="533087" y="230405"/>
                  </a:lnTo>
                  <a:lnTo>
                    <a:pt x="541381" y="260272"/>
                  </a:lnTo>
                  <a:lnTo>
                    <a:pt x="559735" y="284880"/>
                  </a:lnTo>
                  <a:lnTo>
                    <a:pt x="585922" y="302133"/>
                  </a:lnTo>
                  <a:lnTo>
                    <a:pt x="617712" y="309929"/>
                  </a:lnTo>
                  <a:lnTo>
                    <a:pt x="617712" y="416311"/>
                  </a:lnTo>
                  <a:lnTo>
                    <a:pt x="593848" y="422433"/>
                  </a:lnTo>
                  <a:lnTo>
                    <a:pt x="574195" y="435468"/>
                  </a:lnTo>
                  <a:lnTo>
                    <a:pt x="560327" y="453934"/>
                  </a:lnTo>
                  <a:lnTo>
                    <a:pt x="553823" y="476348"/>
                  </a:lnTo>
                  <a:lnTo>
                    <a:pt x="566974" y="476348"/>
                  </a:lnTo>
                  <a:lnTo>
                    <a:pt x="572464" y="458755"/>
                  </a:lnTo>
                  <a:lnTo>
                    <a:pt x="583516" y="444223"/>
                  </a:lnTo>
                  <a:lnTo>
                    <a:pt x="598982" y="433839"/>
                  </a:lnTo>
                  <a:lnTo>
                    <a:pt x="617712" y="428689"/>
                  </a:lnTo>
                  <a:lnTo>
                    <a:pt x="630901" y="428689"/>
                  </a:lnTo>
                  <a:lnTo>
                    <a:pt x="630901" y="297551"/>
                  </a:lnTo>
                  <a:lnTo>
                    <a:pt x="617712" y="297551"/>
                  </a:lnTo>
                  <a:lnTo>
                    <a:pt x="591050" y="290727"/>
                  </a:lnTo>
                  <a:lnTo>
                    <a:pt x="569043" y="276125"/>
                  </a:lnTo>
                  <a:lnTo>
                    <a:pt x="553502" y="255450"/>
                  </a:lnTo>
                  <a:lnTo>
                    <a:pt x="546238" y="230405"/>
                  </a:lnTo>
                  <a:close/>
                </a:path>
                <a:path w="631190" h="488950">
                  <a:moveTo>
                    <a:pt x="630901" y="428689"/>
                  </a:moveTo>
                  <a:lnTo>
                    <a:pt x="617712" y="428689"/>
                  </a:lnTo>
                  <a:lnTo>
                    <a:pt x="617712" y="476348"/>
                  </a:lnTo>
                  <a:lnTo>
                    <a:pt x="630901" y="476348"/>
                  </a:lnTo>
                  <a:lnTo>
                    <a:pt x="630901" y="428689"/>
                  </a:lnTo>
                  <a:close/>
                </a:path>
                <a:path w="631190" h="488950">
                  <a:moveTo>
                    <a:pt x="630901" y="223032"/>
                  </a:moveTo>
                  <a:lnTo>
                    <a:pt x="59977" y="223032"/>
                  </a:lnTo>
                  <a:lnTo>
                    <a:pt x="59977" y="301240"/>
                  </a:lnTo>
                  <a:lnTo>
                    <a:pt x="106013" y="301240"/>
                  </a:lnTo>
                  <a:lnTo>
                    <a:pt x="111613" y="297551"/>
                  </a:lnTo>
                  <a:lnTo>
                    <a:pt x="72868" y="297551"/>
                  </a:lnTo>
                  <a:lnTo>
                    <a:pt x="72868" y="230405"/>
                  </a:lnTo>
                  <a:lnTo>
                    <a:pt x="630901" y="230405"/>
                  </a:lnTo>
                  <a:lnTo>
                    <a:pt x="630901" y="223032"/>
                  </a:lnTo>
                  <a:close/>
                </a:path>
                <a:path w="631190" h="488950">
                  <a:moveTo>
                    <a:pt x="157508" y="230405"/>
                  </a:moveTo>
                  <a:lnTo>
                    <a:pt x="144338" y="230405"/>
                  </a:lnTo>
                  <a:lnTo>
                    <a:pt x="137231" y="255450"/>
                  </a:lnTo>
                  <a:lnTo>
                    <a:pt x="121741" y="276125"/>
                  </a:lnTo>
                  <a:lnTo>
                    <a:pt x="99682" y="290727"/>
                  </a:lnTo>
                  <a:lnTo>
                    <a:pt x="72868" y="297551"/>
                  </a:lnTo>
                  <a:lnTo>
                    <a:pt x="111613" y="297551"/>
                  </a:lnTo>
                  <a:lnTo>
                    <a:pt x="130849" y="284880"/>
                  </a:lnTo>
                  <a:lnTo>
                    <a:pt x="149210" y="260272"/>
                  </a:lnTo>
                  <a:lnTo>
                    <a:pt x="157508" y="230405"/>
                  </a:lnTo>
                  <a:close/>
                </a:path>
                <a:path w="631190" h="488950">
                  <a:moveTo>
                    <a:pt x="630901" y="230405"/>
                  </a:moveTo>
                  <a:lnTo>
                    <a:pt x="617712" y="230405"/>
                  </a:lnTo>
                  <a:lnTo>
                    <a:pt x="617712" y="297551"/>
                  </a:lnTo>
                  <a:lnTo>
                    <a:pt x="630901" y="297551"/>
                  </a:lnTo>
                  <a:lnTo>
                    <a:pt x="630901" y="230405"/>
                  </a:lnTo>
                  <a:close/>
                </a:path>
                <a:path w="631190" h="488950">
                  <a:moveTo>
                    <a:pt x="96418" y="138507"/>
                  </a:moveTo>
                  <a:lnTo>
                    <a:pt x="83520" y="138507"/>
                  </a:lnTo>
                  <a:lnTo>
                    <a:pt x="84141" y="164505"/>
                  </a:lnTo>
                  <a:lnTo>
                    <a:pt x="75461" y="188505"/>
                  </a:lnTo>
                  <a:lnTo>
                    <a:pt x="58689" y="208308"/>
                  </a:lnTo>
                  <a:lnTo>
                    <a:pt x="35033" y="221716"/>
                  </a:lnTo>
                  <a:lnTo>
                    <a:pt x="630901" y="221716"/>
                  </a:lnTo>
                  <a:lnTo>
                    <a:pt x="630901" y="220926"/>
                  </a:lnTo>
                  <a:lnTo>
                    <a:pt x="627800" y="218031"/>
                  </a:lnTo>
                  <a:lnTo>
                    <a:pt x="66703" y="218031"/>
                  </a:lnTo>
                  <a:lnTo>
                    <a:pt x="82730" y="201033"/>
                  </a:lnTo>
                  <a:lnTo>
                    <a:pt x="93399" y="180801"/>
                  </a:lnTo>
                  <a:lnTo>
                    <a:pt x="98076" y="158446"/>
                  </a:lnTo>
                  <a:lnTo>
                    <a:pt x="96418" y="138507"/>
                  </a:lnTo>
                  <a:close/>
                </a:path>
                <a:path w="631190" h="488950">
                  <a:moveTo>
                    <a:pt x="318583" y="107154"/>
                  </a:moveTo>
                  <a:lnTo>
                    <a:pt x="282228" y="109003"/>
                  </a:lnTo>
                  <a:lnTo>
                    <a:pt x="251994" y="124407"/>
                  </a:lnTo>
                  <a:lnTo>
                    <a:pt x="230800" y="149691"/>
                  </a:lnTo>
                  <a:lnTo>
                    <a:pt x="220116" y="181887"/>
                  </a:lnTo>
                  <a:lnTo>
                    <a:pt x="221413" y="218031"/>
                  </a:lnTo>
                  <a:lnTo>
                    <a:pt x="234863" y="218031"/>
                  </a:lnTo>
                  <a:lnTo>
                    <a:pt x="232942" y="186038"/>
                  </a:lnTo>
                  <a:lnTo>
                    <a:pt x="241767" y="157207"/>
                  </a:lnTo>
                  <a:lnTo>
                    <a:pt x="259892" y="134497"/>
                  </a:lnTo>
                  <a:lnTo>
                    <a:pt x="285874" y="120865"/>
                  </a:lnTo>
                  <a:lnTo>
                    <a:pt x="317129" y="119392"/>
                  </a:lnTo>
                  <a:lnTo>
                    <a:pt x="351558" y="119392"/>
                  </a:lnTo>
                  <a:lnTo>
                    <a:pt x="318583" y="107154"/>
                  </a:lnTo>
                  <a:close/>
                </a:path>
                <a:path w="631190" h="488950">
                  <a:moveTo>
                    <a:pt x="351558" y="119392"/>
                  </a:moveTo>
                  <a:lnTo>
                    <a:pt x="317129" y="119392"/>
                  </a:lnTo>
                  <a:lnTo>
                    <a:pt x="346518" y="130639"/>
                  </a:lnTo>
                  <a:lnTo>
                    <a:pt x="370810" y="152601"/>
                  </a:lnTo>
                  <a:lnTo>
                    <a:pt x="386775" y="183270"/>
                  </a:lnTo>
                  <a:lnTo>
                    <a:pt x="389079" y="191960"/>
                  </a:lnTo>
                  <a:lnTo>
                    <a:pt x="390549" y="200650"/>
                  </a:lnTo>
                  <a:lnTo>
                    <a:pt x="391178" y="209340"/>
                  </a:lnTo>
                  <a:lnTo>
                    <a:pt x="390960" y="218031"/>
                  </a:lnTo>
                  <a:lnTo>
                    <a:pt x="404149" y="218031"/>
                  </a:lnTo>
                  <a:lnTo>
                    <a:pt x="404287" y="209340"/>
                  </a:lnTo>
                  <a:lnTo>
                    <a:pt x="404284" y="208308"/>
                  </a:lnTo>
                  <a:lnTo>
                    <a:pt x="403537" y="198939"/>
                  </a:lnTo>
                  <a:lnTo>
                    <a:pt x="401884" y="189369"/>
                  </a:lnTo>
                  <a:lnTo>
                    <a:pt x="399366" y="179848"/>
                  </a:lnTo>
                  <a:lnTo>
                    <a:pt x="380986" y="144828"/>
                  </a:lnTo>
                  <a:lnTo>
                    <a:pt x="352781" y="119846"/>
                  </a:lnTo>
                  <a:lnTo>
                    <a:pt x="351558" y="119392"/>
                  </a:lnTo>
                  <a:close/>
                </a:path>
                <a:path w="631190" h="488950">
                  <a:moveTo>
                    <a:pt x="575202" y="90052"/>
                  </a:moveTo>
                  <a:lnTo>
                    <a:pt x="561669" y="90052"/>
                  </a:lnTo>
                  <a:lnTo>
                    <a:pt x="601460" y="218031"/>
                  </a:lnTo>
                  <a:lnTo>
                    <a:pt x="615172" y="218031"/>
                  </a:lnTo>
                  <a:lnTo>
                    <a:pt x="575202" y="90052"/>
                  </a:lnTo>
                  <a:close/>
                </a:path>
                <a:path w="631190" h="488950">
                  <a:moveTo>
                    <a:pt x="471219" y="36077"/>
                  </a:moveTo>
                  <a:lnTo>
                    <a:pt x="456830" y="36077"/>
                  </a:lnTo>
                  <a:lnTo>
                    <a:pt x="463798" y="49857"/>
                  </a:lnTo>
                  <a:lnTo>
                    <a:pt x="498601" y="81348"/>
                  </a:lnTo>
                  <a:lnTo>
                    <a:pt x="542315" y="91912"/>
                  </a:lnTo>
                  <a:lnTo>
                    <a:pt x="548779" y="91912"/>
                  </a:lnTo>
                  <a:lnTo>
                    <a:pt x="555205" y="91385"/>
                  </a:lnTo>
                  <a:lnTo>
                    <a:pt x="561669" y="90052"/>
                  </a:lnTo>
                  <a:lnTo>
                    <a:pt x="575202" y="90052"/>
                  </a:lnTo>
                  <a:lnTo>
                    <a:pt x="571949" y="79635"/>
                  </a:lnTo>
                  <a:lnTo>
                    <a:pt x="544334" y="79635"/>
                  </a:lnTo>
                  <a:lnTo>
                    <a:pt x="530756" y="78830"/>
                  </a:lnTo>
                  <a:lnTo>
                    <a:pt x="493170" y="63354"/>
                  </a:lnTo>
                  <a:lnTo>
                    <a:pt x="475359" y="44161"/>
                  </a:lnTo>
                  <a:lnTo>
                    <a:pt x="471219" y="36077"/>
                  </a:lnTo>
                  <a:close/>
                </a:path>
                <a:path w="631190" h="488950">
                  <a:moveTo>
                    <a:pt x="551352" y="13686"/>
                  </a:moveTo>
                  <a:lnTo>
                    <a:pt x="537832" y="13686"/>
                  </a:lnTo>
                  <a:lnTo>
                    <a:pt x="558007" y="78190"/>
                  </a:lnTo>
                  <a:lnTo>
                    <a:pt x="544334" y="79635"/>
                  </a:lnTo>
                  <a:lnTo>
                    <a:pt x="571949" y="79635"/>
                  </a:lnTo>
                  <a:lnTo>
                    <a:pt x="551352" y="13686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1168627" y="4685308"/>
              <a:ext cx="78086" cy="7399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702261" y="6334783"/>
              <a:ext cx="679450" cy="368300"/>
            </a:xfrm>
            <a:custGeom>
              <a:avLst/>
              <a:gdLst/>
              <a:ahLst/>
              <a:cxnLst/>
              <a:rect l="l" t="t" r="r" b="b"/>
              <a:pathLst>
                <a:path w="679450" h="368300">
                  <a:moveTo>
                    <a:pt x="175444" y="210496"/>
                  </a:moveTo>
                  <a:lnTo>
                    <a:pt x="159042" y="210496"/>
                  </a:lnTo>
                  <a:lnTo>
                    <a:pt x="238170" y="292511"/>
                  </a:lnTo>
                  <a:lnTo>
                    <a:pt x="233241" y="298916"/>
                  </a:lnTo>
                  <a:lnTo>
                    <a:pt x="229597" y="306089"/>
                  </a:lnTo>
                  <a:lnTo>
                    <a:pt x="227338" y="313868"/>
                  </a:lnTo>
                  <a:lnTo>
                    <a:pt x="226563" y="322089"/>
                  </a:lnTo>
                  <a:lnTo>
                    <a:pt x="230359" y="339824"/>
                  </a:lnTo>
                  <a:lnTo>
                    <a:pt x="240707" y="354367"/>
                  </a:lnTo>
                  <a:lnTo>
                    <a:pt x="256049" y="364204"/>
                  </a:lnTo>
                  <a:lnTo>
                    <a:pt x="274828" y="367819"/>
                  </a:lnTo>
                  <a:lnTo>
                    <a:pt x="293609" y="364204"/>
                  </a:lnTo>
                  <a:lnTo>
                    <a:pt x="306191" y="356138"/>
                  </a:lnTo>
                  <a:lnTo>
                    <a:pt x="274828" y="356138"/>
                  </a:lnTo>
                  <a:lnTo>
                    <a:pt x="260839" y="353474"/>
                  </a:lnTo>
                  <a:lnTo>
                    <a:pt x="249346" y="346196"/>
                  </a:lnTo>
                  <a:lnTo>
                    <a:pt x="241561" y="335378"/>
                  </a:lnTo>
                  <a:lnTo>
                    <a:pt x="238697" y="322089"/>
                  </a:lnTo>
                  <a:lnTo>
                    <a:pt x="241561" y="308904"/>
                  </a:lnTo>
                  <a:lnTo>
                    <a:pt x="249346" y="298073"/>
                  </a:lnTo>
                  <a:lnTo>
                    <a:pt x="260839" y="290738"/>
                  </a:lnTo>
                  <a:lnTo>
                    <a:pt x="274828" y="288039"/>
                  </a:lnTo>
                  <a:lnTo>
                    <a:pt x="306309" y="288039"/>
                  </a:lnTo>
                  <a:lnTo>
                    <a:pt x="302343" y="284809"/>
                  </a:lnTo>
                  <a:lnTo>
                    <a:pt x="247137" y="284809"/>
                  </a:lnTo>
                  <a:lnTo>
                    <a:pt x="175444" y="210496"/>
                  </a:lnTo>
                  <a:close/>
                </a:path>
                <a:path w="679450" h="368300">
                  <a:moveTo>
                    <a:pt x="306309" y="288039"/>
                  </a:moveTo>
                  <a:lnTo>
                    <a:pt x="274828" y="288039"/>
                  </a:lnTo>
                  <a:lnTo>
                    <a:pt x="288820" y="290738"/>
                  </a:lnTo>
                  <a:lnTo>
                    <a:pt x="300314" y="298073"/>
                  </a:lnTo>
                  <a:lnTo>
                    <a:pt x="308099" y="308904"/>
                  </a:lnTo>
                  <a:lnTo>
                    <a:pt x="310963" y="322089"/>
                  </a:lnTo>
                  <a:lnTo>
                    <a:pt x="308099" y="335378"/>
                  </a:lnTo>
                  <a:lnTo>
                    <a:pt x="300314" y="346196"/>
                  </a:lnTo>
                  <a:lnTo>
                    <a:pt x="288820" y="353474"/>
                  </a:lnTo>
                  <a:lnTo>
                    <a:pt x="274828" y="356138"/>
                  </a:lnTo>
                  <a:lnTo>
                    <a:pt x="306191" y="356138"/>
                  </a:lnTo>
                  <a:lnTo>
                    <a:pt x="308953" y="354367"/>
                  </a:lnTo>
                  <a:lnTo>
                    <a:pt x="319302" y="339824"/>
                  </a:lnTo>
                  <a:lnTo>
                    <a:pt x="323097" y="322089"/>
                  </a:lnTo>
                  <a:lnTo>
                    <a:pt x="321577" y="310733"/>
                  </a:lnTo>
                  <a:lnTo>
                    <a:pt x="317262" y="300403"/>
                  </a:lnTo>
                  <a:lnTo>
                    <a:pt x="310524" y="291471"/>
                  </a:lnTo>
                  <a:lnTo>
                    <a:pt x="306309" y="288039"/>
                  </a:lnTo>
                  <a:close/>
                </a:path>
                <a:path w="679450" h="368300">
                  <a:moveTo>
                    <a:pt x="131347" y="127484"/>
                  </a:moveTo>
                  <a:lnTo>
                    <a:pt x="112568" y="131100"/>
                  </a:lnTo>
                  <a:lnTo>
                    <a:pt x="97226" y="140937"/>
                  </a:lnTo>
                  <a:lnTo>
                    <a:pt x="86877" y="155480"/>
                  </a:lnTo>
                  <a:lnTo>
                    <a:pt x="83082" y="173216"/>
                  </a:lnTo>
                  <a:lnTo>
                    <a:pt x="83911" y="181435"/>
                  </a:lnTo>
                  <a:lnTo>
                    <a:pt x="83982" y="181912"/>
                  </a:lnTo>
                  <a:lnTo>
                    <a:pt x="86445" y="189898"/>
                  </a:lnTo>
                  <a:lnTo>
                    <a:pt x="90427" y="197295"/>
                  </a:lnTo>
                  <a:lnTo>
                    <a:pt x="95743" y="203784"/>
                  </a:lnTo>
                  <a:lnTo>
                    <a:pt x="1846" y="318607"/>
                  </a:lnTo>
                  <a:lnTo>
                    <a:pt x="0" y="321095"/>
                  </a:lnTo>
                  <a:lnTo>
                    <a:pt x="527" y="324822"/>
                  </a:lnTo>
                  <a:lnTo>
                    <a:pt x="3165" y="326810"/>
                  </a:lnTo>
                  <a:lnTo>
                    <a:pt x="4220" y="327555"/>
                  </a:lnTo>
                  <a:lnTo>
                    <a:pt x="5538" y="327804"/>
                  </a:lnTo>
                  <a:lnTo>
                    <a:pt x="8704" y="327804"/>
                  </a:lnTo>
                  <a:lnTo>
                    <a:pt x="10550" y="327058"/>
                  </a:lnTo>
                  <a:lnTo>
                    <a:pt x="11605" y="325568"/>
                  </a:lnTo>
                  <a:lnTo>
                    <a:pt x="105237" y="211490"/>
                  </a:lnTo>
                  <a:lnTo>
                    <a:pt x="157268" y="211490"/>
                  </a:lnTo>
                  <a:lnTo>
                    <a:pt x="159042" y="210496"/>
                  </a:lnTo>
                  <a:lnTo>
                    <a:pt x="175444" y="210496"/>
                  </a:lnTo>
                  <a:lnTo>
                    <a:pt x="172084" y="207015"/>
                  </a:lnTo>
                  <a:lnTo>
                    <a:pt x="131347" y="207015"/>
                  </a:lnTo>
                  <a:lnTo>
                    <a:pt x="117357" y="204355"/>
                  </a:lnTo>
                  <a:lnTo>
                    <a:pt x="105864" y="197105"/>
                  </a:lnTo>
                  <a:lnTo>
                    <a:pt x="98080" y="186360"/>
                  </a:lnTo>
                  <a:lnTo>
                    <a:pt x="95216" y="173216"/>
                  </a:lnTo>
                  <a:lnTo>
                    <a:pt x="98080" y="159926"/>
                  </a:lnTo>
                  <a:lnTo>
                    <a:pt x="105864" y="149107"/>
                  </a:lnTo>
                  <a:lnTo>
                    <a:pt x="117357" y="141830"/>
                  </a:lnTo>
                  <a:lnTo>
                    <a:pt x="131347" y="139166"/>
                  </a:lnTo>
                  <a:lnTo>
                    <a:pt x="162709" y="139166"/>
                  </a:lnTo>
                  <a:lnTo>
                    <a:pt x="150128" y="131100"/>
                  </a:lnTo>
                  <a:lnTo>
                    <a:pt x="131347" y="127484"/>
                  </a:lnTo>
                  <a:close/>
                </a:path>
                <a:path w="679450" h="368300">
                  <a:moveTo>
                    <a:pt x="280368" y="276606"/>
                  </a:moveTo>
                  <a:lnTo>
                    <a:pt x="274828" y="276606"/>
                  </a:lnTo>
                  <a:lnTo>
                    <a:pt x="267275" y="277153"/>
                  </a:lnTo>
                  <a:lnTo>
                    <a:pt x="260093" y="278749"/>
                  </a:lnTo>
                  <a:lnTo>
                    <a:pt x="253355" y="281324"/>
                  </a:lnTo>
                  <a:lnTo>
                    <a:pt x="247137" y="284809"/>
                  </a:lnTo>
                  <a:lnTo>
                    <a:pt x="302343" y="284809"/>
                  </a:lnTo>
                  <a:lnTo>
                    <a:pt x="301733" y="284312"/>
                  </a:lnTo>
                  <a:lnTo>
                    <a:pt x="304425" y="279091"/>
                  </a:lnTo>
                  <a:lnTo>
                    <a:pt x="290920" y="279091"/>
                  </a:lnTo>
                  <a:lnTo>
                    <a:pt x="285908" y="277600"/>
                  </a:lnTo>
                  <a:lnTo>
                    <a:pt x="280368" y="276606"/>
                  </a:lnTo>
                  <a:close/>
                </a:path>
                <a:path w="679450" h="368300">
                  <a:moveTo>
                    <a:pt x="376656" y="90701"/>
                  </a:moveTo>
                  <a:lnTo>
                    <a:pt x="357866" y="94316"/>
                  </a:lnTo>
                  <a:lnTo>
                    <a:pt x="342518" y="104153"/>
                  </a:lnTo>
                  <a:lnTo>
                    <a:pt x="332169" y="118697"/>
                  </a:lnTo>
                  <a:lnTo>
                    <a:pt x="328373" y="136433"/>
                  </a:lnTo>
                  <a:lnTo>
                    <a:pt x="329614" y="146735"/>
                  </a:lnTo>
                  <a:lnTo>
                    <a:pt x="333154" y="156221"/>
                  </a:lnTo>
                  <a:lnTo>
                    <a:pt x="338721" y="164636"/>
                  </a:lnTo>
                  <a:lnTo>
                    <a:pt x="346044" y="171722"/>
                  </a:lnTo>
                  <a:lnTo>
                    <a:pt x="290920" y="279091"/>
                  </a:lnTo>
                  <a:lnTo>
                    <a:pt x="304425" y="279091"/>
                  </a:lnTo>
                  <a:lnTo>
                    <a:pt x="356585" y="177937"/>
                  </a:lnTo>
                  <a:lnTo>
                    <a:pt x="395343" y="177937"/>
                  </a:lnTo>
                  <a:lnTo>
                    <a:pt x="402092" y="175109"/>
                  </a:lnTo>
                  <a:lnTo>
                    <a:pt x="408055" y="170480"/>
                  </a:lnTo>
                  <a:lnTo>
                    <a:pt x="376656" y="170480"/>
                  </a:lnTo>
                  <a:lnTo>
                    <a:pt x="362659" y="167781"/>
                  </a:lnTo>
                  <a:lnTo>
                    <a:pt x="351159" y="160445"/>
                  </a:lnTo>
                  <a:lnTo>
                    <a:pt x="343370" y="149616"/>
                  </a:lnTo>
                  <a:lnTo>
                    <a:pt x="340504" y="136433"/>
                  </a:lnTo>
                  <a:lnTo>
                    <a:pt x="343370" y="123143"/>
                  </a:lnTo>
                  <a:lnTo>
                    <a:pt x="351159" y="112324"/>
                  </a:lnTo>
                  <a:lnTo>
                    <a:pt x="362659" y="105046"/>
                  </a:lnTo>
                  <a:lnTo>
                    <a:pt x="376656" y="102382"/>
                  </a:lnTo>
                  <a:lnTo>
                    <a:pt x="408003" y="102382"/>
                  </a:lnTo>
                  <a:lnTo>
                    <a:pt x="395423" y="94316"/>
                  </a:lnTo>
                  <a:lnTo>
                    <a:pt x="376656" y="90701"/>
                  </a:lnTo>
                  <a:close/>
                </a:path>
                <a:path w="679450" h="368300">
                  <a:moveTo>
                    <a:pt x="444460" y="157307"/>
                  </a:moveTo>
                  <a:lnTo>
                    <a:pt x="419645" y="157307"/>
                  </a:lnTo>
                  <a:lnTo>
                    <a:pt x="505624" y="204033"/>
                  </a:lnTo>
                  <a:lnTo>
                    <a:pt x="504569" y="207760"/>
                  </a:lnTo>
                  <a:lnTo>
                    <a:pt x="504207" y="210496"/>
                  </a:lnTo>
                  <a:lnTo>
                    <a:pt x="504168" y="216553"/>
                  </a:lnTo>
                  <a:lnTo>
                    <a:pt x="507836" y="233659"/>
                  </a:lnTo>
                  <a:lnTo>
                    <a:pt x="518181" y="248118"/>
                  </a:lnTo>
                  <a:lnTo>
                    <a:pt x="533522" y="257869"/>
                  </a:lnTo>
                  <a:lnTo>
                    <a:pt x="552304" y="261446"/>
                  </a:lnTo>
                  <a:lnTo>
                    <a:pt x="571085" y="257869"/>
                  </a:lnTo>
                  <a:lnTo>
                    <a:pt x="583444" y="250013"/>
                  </a:lnTo>
                  <a:lnTo>
                    <a:pt x="552304" y="250013"/>
                  </a:lnTo>
                  <a:lnTo>
                    <a:pt x="538309" y="247314"/>
                  </a:lnTo>
                  <a:lnTo>
                    <a:pt x="526815" y="239979"/>
                  </a:lnTo>
                  <a:lnTo>
                    <a:pt x="519032" y="229148"/>
                  </a:lnTo>
                  <a:lnTo>
                    <a:pt x="516169" y="215963"/>
                  </a:lnTo>
                  <a:lnTo>
                    <a:pt x="519032" y="202779"/>
                  </a:lnTo>
                  <a:lnTo>
                    <a:pt x="525990" y="193097"/>
                  </a:lnTo>
                  <a:lnTo>
                    <a:pt x="510369" y="193097"/>
                  </a:lnTo>
                  <a:lnTo>
                    <a:pt x="444460" y="157307"/>
                  </a:lnTo>
                  <a:close/>
                </a:path>
                <a:path w="679450" h="368300">
                  <a:moveTo>
                    <a:pt x="583854" y="181912"/>
                  </a:moveTo>
                  <a:lnTo>
                    <a:pt x="552304" y="181912"/>
                  </a:lnTo>
                  <a:lnTo>
                    <a:pt x="566299" y="184612"/>
                  </a:lnTo>
                  <a:lnTo>
                    <a:pt x="577792" y="191948"/>
                  </a:lnTo>
                  <a:lnTo>
                    <a:pt x="585578" y="202791"/>
                  </a:lnTo>
                  <a:lnTo>
                    <a:pt x="588439" y="215963"/>
                  </a:lnTo>
                  <a:lnTo>
                    <a:pt x="585575" y="229148"/>
                  </a:lnTo>
                  <a:lnTo>
                    <a:pt x="577792" y="239979"/>
                  </a:lnTo>
                  <a:lnTo>
                    <a:pt x="566299" y="247314"/>
                  </a:lnTo>
                  <a:lnTo>
                    <a:pt x="552304" y="250013"/>
                  </a:lnTo>
                  <a:lnTo>
                    <a:pt x="583444" y="250013"/>
                  </a:lnTo>
                  <a:lnTo>
                    <a:pt x="586426" y="248118"/>
                  </a:lnTo>
                  <a:lnTo>
                    <a:pt x="596771" y="233659"/>
                  </a:lnTo>
                  <a:lnTo>
                    <a:pt x="600566" y="215963"/>
                  </a:lnTo>
                  <a:lnTo>
                    <a:pt x="599226" y="205156"/>
                  </a:lnTo>
                  <a:lnTo>
                    <a:pt x="595390" y="195304"/>
                  </a:lnTo>
                  <a:lnTo>
                    <a:pt x="589325" y="186710"/>
                  </a:lnTo>
                  <a:lnTo>
                    <a:pt x="583854" y="181912"/>
                  </a:lnTo>
                  <a:close/>
                </a:path>
                <a:path w="679450" h="368300">
                  <a:moveTo>
                    <a:pt x="157268" y="211490"/>
                  </a:moveTo>
                  <a:lnTo>
                    <a:pt x="105237" y="211490"/>
                  </a:lnTo>
                  <a:lnTo>
                    <a:pt x="111060" y="214503"/>
                  </a:lnTo>
                  <a:lnTo>
                    <a:pt x="117402" y="216770"/>
                  </a:lnTo>
                  <a:lnTo>
                    <a:pt x="124189" y="218199"/>
                  </a:lnTo>
                  <a:lnTo>
                    <a:pt x="131347" y="218696"/>
                  </a:lnTo>
                  <a:lnTo>
                    <a:pt x="138902" y="218148"/>
                  </a:lnTo>
                  <a:lnTo>
                    <a:pt x="146086" y="216553"/>
                  </a:lnTo>
                  <a:lnTo>
                    <a:pt x="152824" y="213979"/>
                  </a:lnTo>
                  <a:lnTo>
                    <a:pt x="157268" y="211490"/>
                  </a:lnTo>
                  <a:close/>
                </a:path>
                <a:path w="679450" h="368300">
                  <a:moveTo>
                    <a:pt x="162709" y="139166"/>
                  </a:moveTo>
                  <a:lnTo>
                    <a:pt x="131347" y="139166"/>
                  </a:lnTo>
                  <a:lnTo>
                    <a:pt x="145339" y="141830"/>
                  </a:lnTo>
                  <a:lnTo>
                    <a:pt x="156833" y="149107"/>
                  </a:lnTo>
                  <a:lnTo>
                    <a:pt x="164618" y="159926"/>
                  </a:lnTo>
                  <a:lnTo>
                    <a:pt x="167482" y="173216"/>
                  </a:lnTo>
                  <a:lnTo>
                    <a:pt x="166665" y="180422"/>
                  </a:lnTo>
                  <a:lnTo>
                    <a:pt x="164318" y="187039"/>
                  </a:lnTo>
                  <a:lnTo>
                    <a:pt x="160585" y="192962"/>
                  </a:lnTo>
                  <a:lnTo>
                    <a:pt x="155615" y="198070"/>
                  </a:lnTo>
                  <a:lnTo>
                    <a:pt x="155615" y="198318"/>
                  </a:lnTo>
                  <a:lnTo>
                    <a:pt x="155351" y="198318"/>
                  </a:lnTo>
                  <a:lnTo>
                    <a:pt x="150229" y="201983"/>
                  </a:lnTo>
                  <a:lnTo>
                    <a:pt x="144438" y="204716"/>
                  </a:lnTo>
                  <a:lnTo>
                    <a:pt x="138103" y="206424"/>
                  </a:lnTo>
                  <a:lnTo>
                    <a:pt x="131347" y="207015"/>
                  </a:lnTo>
                  <a:lnTo>
                    <a:pt x="172084" y="207015"/>
                  </a:lnTo>
                  <a:lnTo>
                    <a:pt x="168009" y="202791"/>
                  </a:lnTo>
                  <a:lnTo>
                    <a:pt x="172938" y="196386"/>
                  </a:lnTo>
                  <a:lnTo>
                    <a:pt x="176582" y="189213"/>
                  </a:lnTo>
                  <a:lnTo>
                    <a:pt x="178841" y="181435"/>
                  </a:lnTo>
                  <a:lnTo>
                    <a:pt x="179616" y="173216"/>
                  </a:lnTo>
                  <a:lnTo>
                    <a:pt x="175820" y="155480"/>
                  </a:lnTo>
                  <a:lnTo>
                    <a:pt x="165472" y="140937"/>
                  </a:lnTo>
                  <a:lnTo>
                    <a:pt x="162709" y="139166"/>
                  </a:lnTo>
                  <a:close/>
                </a:path>
                <a:path w="679450" h="368300">
                  <a:moveTo>
                    <a:pt x="558877" y="170480"/>
                  </a:moveTo>
                  <a:lnTo>
                    <a:pt x="552304" y="170480"/>
                  </a:lnTo>
                  <a:lnTo>
                    <a:pt x="539375" y="172126"/>
                  </a:lnTo>
                  <a:lnTo>
                    <a:pt x="527777" y="176755"/>
                  </a:lnTo>
                  <a:lnTo>
                    <a:pt x="517959" y="183901"/>
                  </a:lnTo>
                  <a:lnTo>
                    <a:pt x="510369" y="193097"/>
                  </a:lnTo>
                  <a:lnTo>
                    <a:pt x="525990" y="193097"/>
                  </a:lnTo>
                  <a:lnTo>
                    <a:pt x="526815" y="191948"/>
                  </a:lnTo>
                  <a:lnTo>
                    <a:pt x="538309" y="184612"/>
                  </a:lnTo>
                  <a:lnTo>
                    <a:pt x="552304" y="181912"/>
                  </a:lnTo>
                  <a:lnTo>
                    <a:pt x="583854" y="181912"/>
                  </a:lnTo>
                  <a:lnTo>
                    <a:pt x="581303" y="179676"/>
                  </a:lnTo>
                  <a:lnTo>
                    <a:pt x="584026" y="173713"/>
                  </a:lnTo>
                  <a:lnTo>
                    <a:pt x="570758" y="173713"/>
                  </a:lnTo>
                  <a:lnTo>
                    <a:pt x="564958" y="171473"/>
                  </a:lnTo>
                  <a:lnTo>
                    <a:pt x="558877" y="170480"/>
                  </a:lnTo>
                  <a:close/>
                </a:path>
                <a:path w="679450" h="368300">
                  <a:moveTo>
                    <a:pt x="395343" y="177937"/>
                  </a:moveTo>
                  <a:lnTo>
                    <a:pt x="356585" y="177937"/>
                  </a:lnTo>
                  <a:lnTo>
                    <a:pt x="362666" y="180422"/>
                  </a:lnTo>
                  <a:lnTo>
                    <a:pt x="369521" y="181912"/>
                  </a:lnTo>
                  <a:lnTo>
                    <a:pt x="376656" y="181912"/>
                  </a:lnTo>
                  <a:lnTo>
                    <a:pt x="390111" y="180130"/>
                  </a:lnTo>
                  <a:lnTo>
                    <a:pt x="395343" y="177937"/>
                  </a:lnTo>
                  <a:close/>
                </a:path>
                <a:path w="679450" h="368300">
                  <a:moveTo>
                    <a:pt x="662984" y="23091"/>
                  </a:moveTo>
                  <a:lnTo>
                    <a:pt x="639337" y="23091"/>
                  </a:lnTo>
                  <a:lnTo>
                    <a:pt x="570758" y="173713"/>
                  </a:lnTo>
                  <a:lnTo>
                    <a:pt x="584026" y="173713"/>
                  </a:lnTo>
                  <a:lnTo>
                    <a:pt x="651218" y="26569"/>
                  </a:lnTo>
                  <a:lnTo>
                    <a:pt x="663515" y="26569"/>
                  </a:lnTo>
                  <a:lnTo>
                    <a:pt x="662984" y="23091"/>
                  </a:lnTo>
                  <a:close/>
                </a:path>
                <a:path w="679450" h="368300">
                  <a:moveTo>
                    <a:pt x="408003" y="102382"/>
                  </a:moveTo>
                  <a:lnTo>
                    <a:pt x="376656" y="102382"/>
                  </a:lnTo>
                  <a:lnTo>
                    <a:pt x="390631" y="105046"/>
                  </a:lnTo>
                  <a:lnTo>
                    <a:pt x="402114" y="112324"/>
                  </a:lnTo>
                  <a:lnTo>
                    <a:pt x="409893" y="123143"/>
                  </a:lnTo>
                  <a:lnTo>
                    <a:pt x="412756" y="136433"/>
                  </a:lnTo>
                  <a:lnTo>
                    <a:pt x="409893" y="149616"/>
                  </a:lnTo>
                  <a:lnTo>
                    <a:pt x="402114" y="160445"/>
                  </a:lnTo>
                  <a:lnTo>
                    <a:pt x="390631" y="167781"/>
                  </a:lnTo>
                  <a:lnTo>
                    <a:pt x="376656" y="170480"/>
                  </a:lnTo>
                  <a:lnTo>
                    <a:pt x="408055" y="170480"/>
                  </a:lnTo>
                  <a:lnTo>
                    <a:pt x="412103" y="167338"/>
                  </a:lnTo>
                  <a:lnTo>
                    <a:pt x="419645" y="157307"/>
                  </a:lnTo>
                  <a:lnTo>
                    <a:pt x="444460" y="157307"/>
                  </a:lnTo>
                  <a:lnTo>
                    <a:pt x="423863" y="146123"/>
                  </a:lnTo>
                  <a:lnTo>
                    <a:pt x="424637" y="142893"/>
                  </a:lnTo>
                  <a:lnTo>
                    <a:pt x="424807" y="140937"/>
                  </a:lnTo>
                  <a:lnTo>
                    <a:pt x="424918" y="136433"/>
                  </a:lnTo>
                  <a:lnTo>
                    <a:pt x="421119" y="118697"/>
                  </a:lnTo>
                  <a:lnTo>
                    <a:pt x="410765" y="104153"/>
                  </a:lnTo>
                  <a:lnTo>
                    <a:pt x="408003" y="102382"/>
                  </a:lnTo>
                  <a:close/>
                </a:path>
                <a:path w="679450" h="368300">
                  <a:moveTo>
                    <a:pt x="663515" y="26569"/>
                  </a:moveTo>
                  <a:lnTo>
                    <a:pt x="651218" y="26569"/>
                  </a:lnTo>
                  <a:lnTo>
                    <a:pt x="666552" y="127484"/>
                  </a:lnTo>
                  <a:lnTo>
                    <a:pt x="667035" y="130217"/>
                  </a:lnTo>
                  <a:lnTo>
                    <a:pt x="669672" y="132205"/>
                  </a:lnTo>
                  <a:lnTo>
                    <a:pt x="673608" y="132205"/>
                  </a:lnTo>
                  <a:lnTo>
                    <a:pt x="676772" y="131708"/>
                  </a:lnTo>
                  <a:lnTo>
                    <a:pt x="679162" y="128727"/>
                  </a:lnTo>
                  <a:lnTo>
                    <a:pt x="678635" y="125745"/>
                  </a:lnTo>
                  <a:lnTo>
                    <a:pt x="663515" y="26569"/>
                  </a:lnTo>
                  <a:close/>
                </a:path>
                <a:path w="679450" h="368300">
                  <a:moveTo>
                    <a:pt x="658072" y="728"/>
                  </a:moveTo>
                  <a:lnTo>
                    <a:pt x="650409" y="728"/>
                  </a:lnTo>
                  <a:lnTo>
                    <a:pt x="550195" y="71811"/>
                  </a:lnTo>
                  <a:lnTo>
                    <a:pt x="547277" y="73798"/>
                  </a:lnTo>
                  <a:lnTo>
                    <a:pt x="546750" y="77280"/>
                  </a:lnTo>
                  <a:lnTo>
                    <a:pt x="548859" y="80013"/>
                  </a:lnTo>
                  <a:lnTo>
                    <a:pt x="550968" y="82498"/>
                  </a:lnTo>
                  <a:lnTo>
                    <a:pt x="554940" y="82995"/>
                  </a:lnTo>
                  <a:lnTo>
                    <a:pt x="557576" y="81007"/>
                  </a:lnTo>
                  <a:lnTo>
                    <a:pt x="639337" y="23091"/>
                  </a:lnTo>
                  <a:lnTo>
                    <a:pt x="662984" y="23091"/>
                  </a:lnTo>
                  <a:lnTo>
                    <a:pt x="660181" y="4704"/>
                  </a:lnTo>
                  <a:lnTo>
                    <a:pt x="660181" y="3710"/>
                  </a:lnTo>
                  <a:lnTo>
                    <a:pt x="659900" y="3213"/>
                  </a:lnTo>
                  <a:lnTo>
                    <a:pt x="659900" y="2981"/>
                  </a:lnTo>
                  <a:lnTo>
                    <a:pt x="659654" y="2981"/>
                  </a:lnTo>
                  <a:lnTo>
                    <a:pt x="659654" y="2716"/>
                  </a:lnTo>
                  <a:lnTo>
                    <a:pt x="659372" y="2219"/>
                  </a:lnTo>
                  <a:lnTo>
                    <a:pt x="659126" y="1987"/>
                  </a:lnTo>
                  <a:lnTo>
                    <a:pt x="659126" y="1722"/>
                  </a:lnTo>
                  <a:lnTo>
                    <a:pt x="658845" y="1722"/>
                  </a:lnTo>
                  <a:lnTo>
                    <a:pt x="658072" y="993"/>
                  </a:lnTo>
                  <a:lnTo>
                    <a:pt x="658072" y="728"/>
                  </a:lnTo>
                  <a:close/>
                </a:path>
                <a:path w="679450" h="368300">
                  <a:moveTo>
                    <a:pt x="657545" y="496"/>
                  </a:moveTo>
                  <a:lnTo>
                    <a:pt x="650936" y="496"/>
                  </a:lnTo>
                  <a:lnTo>
                    <a:pt x="650690" y="728"/>
                  </a:lnTo>
                  <a:lnTo>
                    <a:pt x="657791" y="728"/>
                  </a:lnTo>
                  <a:lnTo>
                    <a:pt x="657545" y="496"/>
                  </a:lnTo>
                  <a:close/>
                </a:path>
                <a:path w="679450" h="368300">
                  <a:moveTo>
                    <a:pt x="656736" y="231"/>
                  </a:moveTo>
                  <a:lnTo>
                    <a:pt x="651745" y="231"/>
                  </a:lnTo>
                  <a:lnTo>
                    <a:pt x="651464" y="496"/>
                  </a:lnTo>
                  <a:lnTo>
                    <a:pt x="657017" y="496"/>
                  </a:lnTo>
                  <a:lnTo>
                    <a:pt x="656736" y="231"/>
                  </a:lnTo>
                  <a:close/>
                </a:path>
                <a:path w="679450" h="368300">
                  <a:moveTo>
                    <a:pt x="655682" y="0"/>
                  </a:moveTo>
                  <a:lnTo>
                    <a:pt x="652799" y="0"/>
                  </a:lnTo>
                  <a:lnTo>
                    <a:pt x="652272" y="231"/>
                  </a:lnTo>
                  <a:lnTo>
                    <a:pt x="655963" y="231"/>
                  </a:lnTo>
                  <a:lnTo>
                    <a:pt x="655682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1865991" y="4445330"/>
            <a:ext cx="68389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>
                <a:solidFill>
                  <a:srgbClr val="56555A"/>
                </a:solidFill>
                <a:latin typeface="BPG Chveulebrivi GPL&amp;GNU"/>
                <a:cs typeface="BPG Chveulebrivi GPL&amp;GNU"/>
              </a:rPr>
              <a:t>02</a:t>
            </a:r>
            <a:endParaRPr sz="4800">
              <a:latin typeface="BPG Chveulebrivi GPL&amp;GNU"/>
              <a:cs typeface="BPG Chveulebrivi GPL&amp;GNU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12624816" y="4008120"/>
          <a:ext cx="4801870" cy="1728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8795"/>
                <a:gridCol w="1699259"/>
              </a:tblGrid>
              <a:tr h="500634">
                <a:tc>
                  <a:txBody>
                    <a:bodyPr/>
                    <a:lstStyle/>
                    <a:p>
                      <a:pPr marL="37528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Horizontal</a:t>
                      </a:r>
                      <a:r>
                        <a:rPr dirty="0" sz="2400" spc="-3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400" spc="-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Scaling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50165">
                    <a:solidFill>
                      <a:srgbClr val="D2316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D2316B"/>
                      </a:solidFill>
                      <a:prstDash val="solid"/>
                    </a:lnL>
                    <a:lnB w="38100">
                      <a:solidFill>
                        <a:srgbClr val="D2316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213103">
                <a:tc gridSpan="2">
                  <a:txBody>
                    <a:bodyPr/>
                    <a:lstStyle/>
                    <a:p>
                      <a:pPr algn="ctr" marL="272415" marR="229235">
                        <a:lnSpc>
                          <a:spcPct val="100299"/>
                        </a:lnSpc>
                        <a:spcBef>
                          <a:spcPts val="595"/>
                        </a:spcBef>
                      </a:pPr>
                      <a:r>
                        <a:rPr dirty="0" sz="195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Scale your application </a:t>
                      </a:r>
                      <a:r>
                        <a:rPr dirty="0" sz="195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up and </a:t>
                      </a:r>
                      <a:r>
                        <a:rPr dirty="0" sz="195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down </a:t>
                      </a:r>
                      <a:r>
                        <a:rPr dirty="0" sz="195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with</a:t>
                      </a:r>
                      <a:r>
                        <a:rPr dirty="0" sz="1950" spc="-10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95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a  </a:t>
                      </a:r>
                      <a:r>
                        <a:rPr dirty="0" sz="195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simple command, </a:t>
                      </a:r>
                      <a:r>
                        <a:rPr dirty="0" sz="195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with a UI, </a:t>
                      </a:r>
                      <a:r>
                        <a:rPr dirty="0" sz="195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or  automatically </a:t>
                      </a:r>
                      <a:r>
                        <a:rPr dirty="0" sz="195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based on CPU</a:t>
                      </a:r>
                      <a:r>
                        <a:rPr dirty="0" sz="1950" spc="-9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95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usage.</a:t>
                      </a:r>
                      <a:endParaRPr sz="1950">
                        <a:latin typeface="Carlito"/>
                        <a:cs typeface="Carlito"/>
                      </a:endParaRPr>
                    </a:p>
                  </a:txBody>
                  <a:tcPr marL="0" marR="0" marB="0" marT="75565">
                    <a:lnL w="38100">
                      <a:solidFill>
                        <a:srgbClr val="D2316B"/>
                      </a:solidFill>
                      <a:prstDash val="solid"/>
                    </a:lnL>
                    <a:lnR w="38100">
                      <a:solidFill>
                        <a:srgbClr val="D2316B"/>
                      </a:solidFill>
                      <a:prstDash val="solid"/>
                    </a:lnR>
                    <a:lnT w="38100">
                      <a:solidFill>
                        <a:srgbClr val="D2316B"/>
                      </a:solidFill>
                      <a:prstDash val="solid"/>
                    </a:lnT>
                    <a:lnB w="38100">
                      <a:solidFill>
                        <a:srgbClr val="D2316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11865991" y="6171691"/>
            <a:ext cx="68389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>
                <a:solidFill>
                  <a:srgbClr val="56555A"/>
                </a:solidFill>
                <a:latin typeface="BPG Chveulebrivi GPL&amp;GNU"/>
                <a:cs typeface="BPG Chveulebrivi GPL&amp;GNU"/>
              </a:rPr>
              <a:t>04</a:t>
            </a:r>
            <a:endParaRPr sz="4800">
              <a:latin typeface="BPG Chveulebrivi GPL&amp;GNU"/>
              <a:cs typeface="BPG Chveulebrivi GPL&amp;GNU"/>
            </a:endParaRPr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12624816" y="5795771"/>
          <a:ext cx="4801870" cy="1870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8795"/>
                <a:gridCol w="1699259"/>
              </a:tblGrid>
              <a:tr h="497586">
                <a:tc>
                  <a:txBody>
                    <a:bodyPr/>
                    <a:lstStyle/>
                    <a:p>
                      <a:pPr marL="600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dirty="0" sz="2400" spc="-1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Batch</a:t>
                      </a:r>
                      <a:r>
                        <a:rPr dirty="0" sz="2400" spc="4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400" spc="-1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Execution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31114">
                    <a:solidFill>
                      <a:srgbClr val="1D6D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1D6D9B"/>
                      </a:solidFill>
                      <a:prstDash val="solid"/>
                    </a:lnL>
                    <a:lnB w="38100">
                      <a:solidFill>
                        <a:srgbClr val="1D6D9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357883">
                <a:tc gridSpan="2">
                  <a:txBody>
                    <a:bodyPr/>
                    <a:lstStyle/>
                    <a:p>
                      <a:pPr algn="ctr" marL="363220" marR="405130" indent="-1270">
                        <a:lnSpc>
                          <a:spcPct val="100200"/>
                        </a:lnSpc>
                        <a:spcBef>
                          <a:spcPts val="710"/>
                        </a:spcBef>
                      </a:pPr>
                      <a:r>
                        <a:rPr dirty="0" sz="195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In addition </a:t>
                      </a:r>
                      <a:r>
                        <a:rPr dirty="0" sz="1950" spc="-1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to </a:t>
                      </a:r>
                      <a:r>
                        <a:rPr dirty="0" sz="195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services, </a:t>
                      </a:r>
                      <a:r>
                        <a:rPr dirty="0" sz="195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Kubernetes can  </a:t>
                      </a:r>
                      <a:r>
                        <a:rPr dirty="0" sz="195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manage </a:t>
                      </a:r>
                      <a:r>
                        <a:rPr dirty="0" sz="195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your batch </a:t>
                      </a:r>
                      <a:r>
                        <a:rPr dirty="0" sz="195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and </a:t>
                      </a:r>
                      <a:r>
                        <a:rPr dirty="0" sz="195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CI workloads</a:t>
                      </a:r>
                      <a:r>
                        <a:rPr dirty="0" sz="1950" spc="-17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95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as  </a:t>
                      </a:r>
                      <a:r>
                        <a:rPr dirty="0" sz="195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well </a:t>
                      </a:r>
                      <a:r>
                        <a:rPr dirty="0" sz="195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as </a:t>
                      </a:r>
                      <a:r>
                        <a:rPr dirty="0" sz="195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replacing </a:t>
                      </a:r>
                      <a:r>
                        <a:rPr dirty="0" sz="1950" spc="-1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containers </a:t>
                      </a:r>
                      <a:r>
                        <a:rPr dirty="0" sz="195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that </a:t>
                      </a:r>
                      <a:r>
                        <a:rPr dirty="0" sz="1950" spc="-1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fail, </a:t>
                      </a:r>
                      <a:r>
                        <a:rPr dirty="0" sz="195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if  needed.</a:t>
                      </a:r>
                      <a:endParaRPr sz="1950">
                        <a:latin typeface="Carlito"/>
                        <a:cs typeface="Carlito"/>
                      </a:endParaRPr>
                    </a:p>
                  </a:txBody>
                  <a:tcPr marL="0" marR="0" marB="0" marT="90170">
                    <a:lnL w="38100">
                      <a:solidFill>
                        <a:srgbClr val="1D6D9B"/>
                      </a:solidFill>
                      <a:prstDash val="solid"/>
                    </a:lnL>
                    <a:lnR w="38100">
                      <a:solidFill>
                        <a:srgbClr val="1D6D9B"/>
                      </a:solidFill>
                      <a:prstDash val="solid"/>
                    </a:lnR>
                    <a:lnT w="38100">
                      <a:solidFill>
                        <a:srgbClr val="1D6D9B"/>
                      </a:solidFill>
                      <a:prstDash val="solid"/>
                    </a:lnT>
                    <a:lnB w="38100">
                      <a:solidFill>
                        <a:srgbClr val="1D6D9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5763005" y="6738873"/>
            <a:ext cx="68389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>
                <a:solidFill>
                  <a:srgbClr val="56555A"/>
                </a:solidFill>
                <a:latin typeface="BPG Chveulebrivi GPL&amp;GNU"/>
                <a:cs typeface="BPG Chveulebrivi GPL&amp;GNU"/>
              </a:rPr>
              <a:t>05</a:t>
            </a:r>
            <a:endParaRPr sz="4800">
              <a:latin typeface="BPG Chveulebrivi GPL&amp;GNU"/>
              <a:cs typeface="BPG Chveulebrivi GPL&amp;GNU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63005" y="5025644"/>
            <a:ext cx="68389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>
                <a:solidFill>
                  <a:srgbClr val="56555A"/>
                </a:solidFill>
                <a:latin typeface="BPG Chveulebrivi GPL&amp;GNU"/>
                <a:cs typeface="BPG Chveulebrivi GPL&amp;GNU"/>
              </a:rPr>
              <a:t>03</a:t>
            </a:r>
            <a:endParaRPr sz="4800">
              <a:latin typeface="BPG Chveulebrivi GPL&amp;GNU"/>
              <a:cs typeface="BPG Chveulebrivi GPL&amp;GNU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53795" y="4733544"/>
          <a:ext cx="4998085" cy="1858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5314"/>
                <a:gridCol w="3069590"/>
              </a:tblGrid>
              <a:tr h="4838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85C946"/>
                      </a:solidFill>
                      <a:prstDash val="solid"/>
                    </a:lnR>
                    <a:lnB w="38100">
                      <a:solidFill>
                        <a:srgbClr val="85C94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2644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dirty="0" sz="2400" spc="-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Self-Healing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3810">
                    <a:solidFill>
                      <a:srgbClr val="85C946"/>
                    </a:solidFill>
                  </a:tcPr>
                </a:tc>
              </a:tr>
              <a:tr h="1359408">
                <a:tc gridSpan="2">
                  <a:txBody>
                    <a:bodyPr/>
                    <a:lstStyle/>
                    <a:p>
                      <a:pPr algn="ctr" marL="323215" marR="254000" indent="-571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2000" spc="-1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Automatically restarts containers </a:t>
                      </a:r>
                      <a:r>
                        <a:rPr dirty="0" sz="200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that </a:t>
                      </a:r>
                      <a:r>
                        <a:rPr dirty="0" sz="2000" spc="-1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fail,  </a:t>
                      </a:r>
                      <a:r>
                        <a:rPr dirty="0" sz="200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replaces </a:t>
                      </a:r>
                      <a:r>
                        <a:rPr dirty="0" sz="200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and </a:t>
                      </a:r>
                      <a:r>
                        <a:rPr dirty="0" sz="200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reschedules </a:t>
                      </a:r>
                      <a:r>
                        <a:rPr dirty="0" sz="2000" spc="-1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containers </a:t>
                      </a:r>
                      <a:r>
                        <a:rPr dirty="0" sz="200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when  nodes </a:t>
                      </a:r>
                      <a:r>
                        <a:rPr dirty="0" sz="200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die, kills </a:t>
                      </a:r>
                      <a:r>
                        <a:rPr dirty="0" sz="2000" spc="-1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containers </a:t>
                      </a:r>
                      <a:r>
                        <a:rPr dirty="0" sz="200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that don't  respond.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B="0" marT="38100">
                    <a:lnL w="38100">
                      <a:solidFill>
                        <a:srgbClr val="85C946"/>
                      </a:solidFill>
                      <a:prstDash val="solid"/>
                    </a:lnL>
                    <a:lnR w="38100">
                      <a:solidFill>
                        <a:srgbClr val="85C946"/>
                      </a:solidFill>
                      <a:prstDash val="solid"/>
                    </a:lnR>
                    <a:lnT w="38100">
                      <a:solidFill>
                        <a:srgbClr val="85C946"/>
                      </a:solidFill>
                      <a:prstDash val="solid"/>
                    </a:lnT>
                    <a:lnB w="38100">
                      <a:solidFill>
                        <a:srgbClr val="85C94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1" name="object 41"/>
          <p:cNvSpPr txBox="1"/>
          <p:nvPr/>
        </p:nvSpPr>
        <p:spPr>
          <a:xfrm>
            <a:off x="5763005" y="3518153"/>
            <a:ext cx="68389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">
                <a:solidFill>
                  <a:srgbClr val="56555A"/>
                </a:solidFill>
                <a:latin typeface="BPG Chveulebrivi GPL&amp;GNU"/>
                <a:cs typeface="BPG Chveulebrivi GPL&amp;GNU"/>
              </a:rPr>
              <a:t>01</a:t>
            </a:r>
            <a:endParaRPr sz="4800">
              <a:latin typeface="BPG Chveulebrivi GPL&amp;GNU"/>
              <a:cs typeface="BPG Chveulebrivi GPL&amp;GNU"/>
            </a:endParaRPr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653795" y="2808732"/>
          <a:ext cx="4998085" cy="1876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6585"/>
                <a:gridCol w="3067685"/>
              </a:tblGrid>
              <a:tr h="5036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F49D00"/>
                      </a:solidFill>
                      <a:prstDash val="solid"/>
                    </a:lnR>
                    <a:lnB w="38100">
                      <a:solidFill>
                        <a:srgbClr val="F49D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Automatic</a:t>
                      </a:r>
                      <a:r>
                        <a:rPr dirty="0" sz="2400" spc="-2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400" spc="-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bin-packing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solidFill>
                      <a:srgbClr val="F49D00"/>
                    </a:solidFill>
                  </a:tcPr>
                </a:tc>
              </a:tr>
              <a:tr h="1357883">
                <a:tc gridSpan="2">
                  <a:txBody>
                    <a:bodyPr/>
                    <a:lstStyle/>
                    <a:p>
                      <a:pPr algn="ctr" marL="316230" marR="3683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dirty="0" sz="2000" spc="-1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Automatically </a:t>
                      </a:r>
                      <a:r>
                        <a:rPr dirty="0" sz="200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places </a:t>
                      </a:r>
                      <a:r>
                        <a:rPr dirty="0" sz="2000" spc="-1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containers </a:t>
                      </a:r>
                      <a:r>
                        <a:rPr dirty="0" sz="200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based on  </a:t>
                      </a:r>
                      <a:r>
                        <a:rPr dirty="0" sz="200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their </a:t>
                      </a:r>
                      <a:r>
                        <a:rPr dirty="0" sz="2000" spc="-1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resource requirements </a:t>
                      </a:r>
                      <a:r>
                        <a:rPr dirty="0" sz="200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and </a:t>
                      </a:r>
                      <a:r>
                        <a:rPr dirty="0" sz="200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other  </a:t>
                      </a:r>
                      <a:r>
                        <a:rPr dirty="0" sz="2000" spc="-1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constraints, </a:t>
                      </a:r>
                      <a:r>
                        <a:rPr dirty="0" sz="200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while not sacrificing </a:t>
                      </a:r>
                      <a:r>
                        <a:rPr dirty="0" sz="200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the  </a:t>
                      </a:r>
                      <a:r>
                        <a:rPr dirty="0" sz="2000" spc="-2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availability.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B="0" marT="63500">
                    <a:lnL w="38100">
                      <a:solidFill>
                        <a:srgbClr val="F49D00"/>
                      </a:solidFill>
                      <a:prstDash val="solid"/>
                    </a:lnL>
                    <a:lnR w="38100">
                      <a:solidFill>
                        <a:srgbClr val="F49D00"/>
                      </a:solidFill>
                      <a:prstDash val="solid"/>
                    </a:lnR>
                    <a:lnT w="38100">
                      <a:solidFill>
                        <a:srgbClr val="F49D00"/>
                      </a:solidFill>
                      <a:prstDash val="solid"/>
                    </a:lnT>
                    <a:lnB w="38100">
                      <a:solidFill>
                        <a:srgbClr val="F49D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617219" y="6629400"/>
          <a:ext cx="4998085" cy="187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3410"/>
                <a:gridCol w="3070860"/>
              </a:tblGrid>
              <a:tr h="5021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4DB3C6"/>
                      </a:solidFill>
                      <a:prstDash val="solid"/>
                    </a:lnR>
                    <a:lnB w="38100">
                      <a:solidFill>
                        <a:srgbClr val="4DB3C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2400" spc="-1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Storage-Orchestration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B="0" marT="40640">
                    <a:solidFill>
                      <a:srgbClr val="4DB3C6"/>
                    </a:solidFill>
                  </a:tcPr>
                </a:tc>
              </a:tr>
              <a:tr h="1357883">
                <a:tc gridSpan="2">
                  <a:txBody>
                    <a:bodyPr/>
                    <a:lstStyle/>
                    <a:p>
                      <a:pPr algn="ctr" marL="233679" marR="1555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2000" spc="-1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Automatically </a:t>
                      </a:r>
                      <a:r>
                        <a:rPr dirty="0" sz="200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mount </a:t>
                      </a:r>
                      <a:r>
                        <a:rPr dirty="0" sz="200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the </a:t>
                      </a:r>
                      <a:r>
                        <a:rPr dirty="0" sz="2000" spc="-1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storage </a:t>
                      </a:r>
                      <a:r>
                        <a:rPr dirty="0" sz="2000" spc="-2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system </a:t>
                      </a:r>
                      <a:r>
                        <a:rPr dirty="0" sz="200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of  </a:t>
                      </a:r>
                      <a:r>
                        <a:rPr dirty="0" sz="2000" spc="-1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your </a:t>
                      </a:r>
                      <a:r>
                        <a:rPr dirty="0" sz="200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choice, whether </a:t>
                      </a:r>
                      <a:r>
                        <a:rPr dirty="0" sz="2000" spc="-1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from </a:t>
                      </a:r>
                      <a:r>
                        <a:rPr dirty="0" sz="200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local </a:t>
                      </a:r>
                      <a:r>
                        <a:rPr dirty="0" sz="2000" spc="-2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storage </a:t>
                      </a:r>
                      <a:r>
                        <a:rPr dirty="0" sz="200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or </a:t>
                      </a:r>
                      <a:r>
                        <a:rPr dirty="0" sz="200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a  </a:t>
                      </a:r>
                      <a:r>
                        <a:rPr dirty="0" sz="200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public </a:t>
                      </a:r>
                      <a:r>
                        <a:rPr dirty="0" sz="200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cloud </a:t>
                      </a:r>
                      <a:r>
                        <a:rPr dirty="0" sz="2000" spc="-1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provider </a:t>
                      </a:r>
                      <a:r>
                        <a:rPr dirty="0" sz="200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such </a:t>
                      </a:r>
                      <a:r>
                        <a:rPr dirty="0" sz="2000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as </a:t>
                      </a:r>
                      <a:r>
                        <a:rPr dirty="0" sz="2000" spc="-6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GCP,</a:t>
                      </a:r>
                      <a:r>
                        <a:rPr dirty="0" sz="2000" spc="-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5">
                          <a:solidFill>
                            <a:srgbClr val="56555A"/>
                          </a:solidFill>
                          <a:latin typeface="Carlito"/>
                          <a:cs typeface="Carlito"/>
                        </a:rPr>
                        <a:t>AWS.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B="0" marT="37465">
                    <a:lnL w="38100">
                      <a:solidFill>
                        <a:srgbClr val="4DB3C6"/>
                      </a:solidFill>
                      <a:prstDash val="solid"/>
                    </a:lnL>
                    <a:lnR w="38100">
                      <a:solidFill>
                        <a:srgbClr val="4DB3C6"/>
                      </a:solidFill>
                      <a:prstDash val="solid"/>
                    </a:lnR>
                    <a:lnT w="38100">
                      <a:solidFill>
                        <a:srgbClr val="4DB3C6"/>
                      </a:solidFill>
                      <a:prstDash val="solid"/>
                    </a:lnT>
                    <a:lnB w="38100">
                      <a:solidFill>
                        <a:srgbClr val="4DB3C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762444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95A82"/>
                </a:solidFill>
              </a:rPr>
              <a:t>Advantages Of</a:t>
            </a:r>
            <a:r>
              <a:rPr dirty="0" sz="5400" spc="-45">
                <a:solidFill>
                  <a:srgbClr val="095A82"/>
                </a:solidFill>
              </a:rPr>
              <a:t> </a:t>
            </a:r>
            <a:r>
              <a:rPr dirty="0" sz="5400">
                <a:solidFill>
                  <a:srgbClr val="095A82"/>
                </a:solidFill>
              </a:rPr>
              <a:t>Kubernetes</a:t>
            </a:r>
            <a:endParaRPr sz="5400"/>
          </a:p>
        </p:txBody>
      </p:sp>
      <p:grpSp>
        <p:nvGrpSpPr>
          <p:cNvPr id="3" name="object 3"/>
          <p:cNvGrpSpPr/>
          <p:nvPr/>
        </p:nvGrpSpPr>
        <p:grpSpPr>
          <a:xfrm>
            <a:off x="865632" y="2185416"/>
            <a:ext cx="16415385" cy="6352540"/>
            <a:chOff x="865632" y="2185416"/>
            <a:chExt cx="16415385" cy="6352540"/>
          </a:xfrm>
        </p:grpSpPr>
        <p:sp>
          <p:nvSpPr>
            <p:cNvPr id="4" name="object 4"/>
            <p:cNvSpPr/>
            <p:nvPr/>
          </p:nvSpPr>
          <p:spPr>
            <a:xfrm>
              <a:off x="865632" y="2185416"/>
              <a:ext cx="16360140" cy="63520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738872" y="5494019"/>
              <a:ext cx="760730" cy="1146175"/>
            </a:xfrm>
            <a:custGeom>
              <a:avLst/>
              <a:gdLst/>
              <a:ahLst/>
              <a:cxnLst/>
              <a:rect l="l" t="t" r="r" b="b"/>
              <a:pathLst>
                <a:path w="760729" h="1146175">
                  <a:moveTo>
                    <a:pt x="319785" y="0"/>
                  </a:moveTo>
                  <a:lnTo>
                    <a:pt x="0" y="0"/>
                  </a:lnTo>
                  <a:lnTo>
                    <a:pt x="3940" y="52258"/>
                  </a:lnTo>
                  <a:lnTo>
                    <a:pt x="9508" y="104000"/>
                  </a:lnTo>
                  <a:lnTo>
                    <a:pt x="16675" y="155197"/>
                  </a:lnTo>
                  <a:lnTo>
                    <a:pt x="25415" y="205819"/>
                  </a:lnTo>
                  <a:lnTo>
                    <a:pt x="35700" y="255840"/>
                  </a:lnTo>
                  <a:lnTo>
                    <a:pt x="47504" y="305229"/>
                  </a:lnTo>
                  <a:lnTo>
                    <a:pt x="60800" y="353959"/>
                  </a:lnTo>
                  <a:lnTo>
                    <a:pt x="75561" y="402001"/>
                  </a:lnTo>
                  <a:lnTo>
                    <a:pt x="91759" y="449325"/>
                  </a:lnTo>
                  <a:lnTo>
                    <a:pt x="109368" y="495905"/>
                  </a:lnTo>
                  <a:lnTo>
                    <a:pt x="128361" y="541711"/>
                  </a:lnTo>
                  <a:lnTo>
                    <a:pt x="148711" y="586714"/>
                  </a:lnTo>
                  <a:lnTo>
                    <a:pt x="170391" y="630887"/>
                  </a:lnTo>
                  <a:lnTo>
                    <a:pt x="193373" y="674200"/>
                  </a:lnTo>
                  <a:lnTo>
                    <a:pt x="217631" y="716624"/>
                  </a:lnTo>
                  <a:lnTo>
                    <a:pt x="243138" y="758132"/>
                  </a:lnTo>
                  <a:lnTo>
                    <a:pt x="269867" y="798695"/>
                  </a:lnTo>
                  <a:lnTo>
                    <a:pt x="297791" y="838284"/>
                  </a:lnTo>
                  <a:lnTo>
                    <a:pt x="326883" y="876871"/>
                  </a:lnTo>
                  <a:lnTo>
                    <a:pt x="357115" y="914426"/>
                  </a:lnTo>
                  <a:lnTo>
                    <a:pt x="388462" y="950922"/>
                  </a:lnTo>
                  <a:lnTo>
                    <a:pt x="420896" y="986330"/>
                  </a:lnTo>
                  <a:lnTo>
                    <a:pt x="454389" y="1020621"/>
                  </a:lnTo>
                  <a:lnTo>
                    <a:pt x="488916" y="1053767"/>
                  </a:lnTo>
                  <a:lnTo>
                    <a:pt x="524448" y="1085739"/>
                  </a:lnTo>
                  <a:lnTo>
                    <a:pt x="560960" y="1116509"/>
                  </a:lnTo>
                  <a:lnTo>
                    <a:pt x="598424" y="1146047"/>
                  </a:lnTo>
                  <a:lnTo>
                    <a:pt x="760476" y="851534"/>
                  </a:lnTo>
                  <a:lnTo>
                    <a:pt x="724129" y="820944"/>
                  </a:lnTo>
                  <a:lnTo>
                    <a:pt x="688996" y="788793"/>
                  </a:lnTo>
                  <a:lnTo>
                    <a:pt x="655127" y="755132"/>
                  </a:lnTo>
                  <a:lnTo>
                    <a:pt x="622570" y="720010"/>
                  </a:lnTo>
                  <a:lnTo>
                    <a:pt x="591373" y="683478"/>
                  </a:lnTo>
                  <a:lnTo>
                    <a:pt x="561585" y="645584"/>
                  </a:lnTo>
                  <a:lnTo>
                    <a:pt x="533256" y="606379"/>
                  </a:lnTo>
                  <a:lnTo>
                    <a:pt x="506433" y="565913"/>
                  </a:lnTo>
                  <a:lnTo>
                    <a:pt x="481165" y="524234"/>
                  </a:lnTo>
                  <a:lnTo>
                    <a:pt x="457501" y="481393"/>
                  </a:lnTo>
                  <a:lnTo>
                    <a:pt x="435490" y="437440"/>
                  </a:lnTo>
                  <a:lnTo>
                    <a:pt x="415180" y="392423"/>
                  </a:lnTo>
                  <a:lnTo>
                    <a:pt x="396620" y="346394"/>
                  </a:lnTo>
                  <a:lnTo>
                    <a:pt x="379858" y="299401"/>
                  </a:lnTo>
                  <a:lnTo>
                    <a:pt x="364944" y="251495"/>
                  </a:lnTo>
                  <a:lnTo>
                    <a:pt x="351926" y="202725"/>
                  </a:lnTo>
                  <a:lnTo>
                    <a:pt x="340852" y="153141"/>
                  </a:lnTo>
                  <a:lnTo>
                    <a:pt x="331772" y="102792"/>
                  </a:lnTo>
                  <a:lnTo>
                    <a:pt x="324733" y="51728"/>
                  </a:lnTo>
                  <a:lnTo>
                    <a:pt x="319785" y="0"/>
                  </a:lnTo>
                  <a:close/>
                </a:path>
              </a:pathLst>
            </a:custGeom>
            <a:solidFill>
              <a:srgbClr val="46A4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744967" y="4137660"/>
              <a:ext cx="788035" cy="1096010"/>
            </a:xfrm>
            <a:custGeom>
              <a:avLst/>
              <a:gdLst/>
              <a:ahLst/>
              <a:cxnLst/>
              <a:rect l="l" t="t" r="r" b="b"/>
              <a:pathLst>
                <a:path w="788034" h="1096010">
                  <a:moveTo>
                    <a:pt x="627760" y="0"/>
                  </a:moveTo>
                  <a:lnTo>
                    <a:pt x="588764" y="28843"/>
                  </a:lnTo>
                  <a:lnTo>
                    <a:pt x="550718" y="58993"/>
                  </a:lnTo>
                  <a:lnTo>
                    <a:pt x="513654" y="90418"/>
                  </a:lnTo>
                  <a:lnTo>
                    <a:pt x="477601" y="123088"/>
                  </a:lnTo>
                  <a:lnTo>
                    <a:pt x="442588" y="156971"/>
                  </a:lnTo>
                  <a:lnTo>
                    <a:pt x="408645" y="192036"/>
                  </a:lnTo>
                  <a:lnTo>
                    <a:pt x="375802" y="228252"/>
                  </a:lnTo>
                  <a:lnTo>
                    <a:pt x="344087" y="265587"/>
                  </a:lnTo>
                  <a:lnTo>
                    <a:pt x="313531" y="304010"/>
                  </a:lnTo>
                  <a:lnTo>
                    <a:pt x="284164" y="343491"/>
                  </a:lnTo>
                  <a:lnTo>
                    <a:pt x="256014" y="383997"/>
                  </a:lnTo>
                  <a:lnTo>
                    <a:pt x="229111" y="425498"/>
                  </a:lnTo>
                  <a:lnTo>
                    <a:pt x="203485" y="467963"/>
                  </a:lnTo>
                  <a:lnTo>
                    <a:pt x="179166" y="511359"/>
                  </a:lnTo>
                  <a:lnTo>
                    <a:pt x="156183" y="555657"/>
                  </a:lnTo>
                  <a:lnTo>
                    <a:pt x="134565" y="600825"/>
                  </a:lnTo>
                  <a:lnTo>
                    <a:pt x="114342" y="646831"/>
                  </a:lnTo>
                  <a:lnTo>
                    <a:pt x="95544" y="693644"/>
                  </a:lnTo>
                  <a:lnTo>
                    <a:pt x="78201" y="741233"/>
                  </a:lnTo>
                  <a:lnTo>
                    <a:pt x="62341" y="789568"/>
                  </a:lnTo>
                  <a:lnTo>
                    <a:pt x="47995" y="838616"/>
                  </a:lnTo>
                  <a:lnTo>
                    <a:pt x="35192" y="888347"/>
                  </a:lnTo>
                  <a:lnTo>
                    <a:pt x="23961" y="938728"/>
                  </a:lnTo>
                  <a:lnTo>
                    <a:pt x="14332" y="989730"/>
                  </a:lnTo>
                  <a:lnTo>
                    <a:pt x="6335" y="1041321"/>
                  </a:lnTo>
                  <a:lnTo>
                    <a:pt x="0" y="1093469"/>
                  </a:lnTo>
                  <a:lnTo>
                    <a:pt x="322579" y="1095755"/>
                  </a:lnTo>
                  <a:lnTo>
                    <a:pt x="330793" y="1043885"/>
                  </a:lnTo>
                  <a:lnTo>
                    <a:pt x="341085" y="992821"/>
                  </a:lnTo>
                  <a:lnTo>
                    <a:pt x="353407" y="942610"/>
                  </a:lnTo>
                  <a:lnTo>
                    <a:pt x="367712" y="893301"/>
                  </a:lnTo>
                  <a:lnTo>
                    <a:pt x="383953" y="844942"/>
                  </a:lnTo>
                  <a:lnTo>
                    <a:pt x="402081" y="797580"/>
                  </a:lnTo>
                  <a:lnTo>
                    <a:pt x="422050" y="751265"/>
                  </a:lnTo>
                  <a:lnTo>
                    <a:pt x="443811" y="706043"/>
                  </a:lnTo>
                  <a:lnTo>
                    <a:pt x="467317" y="661962"/>
                  </a:lnTo>
                  <a:lnTo>
                    <a:pt x="492522" y="619072"/>
                  </a:lnTo>
                  <a:lnTo>
                    <a:pt x="519376" y="577419"/>
                  </a:lnTo>
                  <a:lnTo>
                    <a:pt x="547833" y="537052"/>
                  </a:lnTo>
                  <a:lnTo>
                    <a:pt x="577844" y="498018"/>
                  </a:lnTo>
                  <a:lnTo>
                    <a:pt x="609364" y="460366"/>
                  </a:lnTo>
                  <a:lnTo>
                    <a:pt x="642343" y="424144"/>
                  </a:lnTo>
                  <a:lnTo>
                    <a:pt x="676734" y="389400"/>
                  </a:lnTo>
                  <a:lnTo>
                    <a:pt x="712491" y="356181"/>
                  </a:lnTo>
                  <a:lnTo>
                    <a:pt x="749564" y="324536"/>
                  </a:lnTo>
                  <a:lnTo>
                    <a:pt x="787907" y="294513"/>
                  </a:lnTo>
                  <a:lnTo>
                    <a:pt x="627760" y="0"/>
                  </a:lnTo>
                  <a:close/>
                </a:path>
              </a:pathLst>
            </a:custGeom>
            <a:solidFill>
              <a:srgbClr val="4862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854184" y="5500116"/>
              <a:ext cx="763905" cy="1143000"/>
            </a:xfrm>
            <a:custGeom>
              <a:avLst/>
              <a:gdLst/>
              <a:ahLst/>
              <a:cxnLst/>
              <a:rect l="l" t="t" r="r" b="b"/>
              <a:pathLst>
                <a:path w="763904" h="1143000">
                  <a:moveTo>
                    <a:pt x="763524" y="0"/>
                  </a:moveTo>
                  <a:lnTo>
                    <a:pt x="441198" y="0"/>
                  </a:lnTo>
                  <a:lnTo>
                    <a:pt x="436249" y="51461"/>
                  </a:lnTo>
                  <a:lnTo>
                    <a:pt x="429207" y="102257"/>
                  </a:lnTo>
                  <a:lnTo>
                    <a:pt x="420122" y="152340"/>
                  </a:lnTo>
                  <a:lnTo>
                    <a:pt x="409041" y="201661"/>
                  </a:lnTo>
                  <a:lnTo>
                    <a:pt x="396013" y="250174"/>
                  </a:lnTo>
                  <a:lnTo>
                    <a:pt x="381087" y="297829"/>
                  </a:lnTo>
                  <a:lnTo>
                    <a:pt x="364311" y="344579"/>
                  </a:lnTo>
                  <a:lnTo>
                    <a:pt x="345734" y="390375"/>
                  </a:lnTo>
                  <a:lnTo>
                    <a:pt x="325404" y="435170"/>
                  </a:lnTo>
                  <a:lnTo>
                    <a:pt x="303371" y="478916"/>
                  </a:lnTo>
                  <a:lnTo>
                    <a:pt x="279682" y="521565"/>
                  </a:lnTo>
                  <a:lnTo>
                    <a:pt x="254386" y="563069"/>
                  </a:lnTo>
                  <a:lnTo>
                    <a:pt x="227531" y="603379"/>
                  </a:lnTo>
                  <a:lnTo>
                    <a:pt x="199167" y="642448"/>
                  </a:lnTo>
                  <a:lnTo>
                    <a:pt x="169342" y="680227"/>
                  </a:lnTo>
                  <a:lnTo>
                    <a:pt x="138104" y="716670"/>
                  </a:lnTo>
                  <a:lnTo>
                    <a:pt x="105503" y="751727"/>
                  </a:lnTo>
                  <a:lnTo>
                    <a:pt x="71586" y="785350"/>
                  </a:lnTo>
                  <a:lnTo>
                    <a:pt x="36402" y="817493"/>
                  </a:lnTo>
                  <a:lnTo>
                    <a:pt x="0" y="848106"/>
                  </a:lnTo>
                  <a:lnTo>
                    <a:pt x="160020" y="1143000"/>
                  </a:lnTo>
                  <a:lnTo>
                    <a:pt x="197534" y="1113663"/>
                  </a:lnTo>
                  <a:lnTo>
                    <a:pt x="234114" y="1083077"/>
                  </a:lnTo>
                  <a:lnTo>
                    <a:pt x="269731" y="1051271"/>
                  </a:lnTo>
                  <a:lnTo>
                    <a:pt x="304357" y="1018276"/>
                  </a:lnTo>
                  <a:lnTo>
                    <a:pt x="337965" y="984121"/>
                  </a:lnTo>
                  <a:lnTo>
                    <a:pt x="370527" y="948837"/>
                  </a:lnTo>
                  <a:lnTo>
                    <a:pt x="402015" y="912453"/>
                  </a:lnTo>
                  <a:lnTo>
                    <a:pt x="432401" y="874999"/>
                  </a:lnTo>
                  <a:lnTo>
                    <a:pt x="461659" y="836506"/>
                  </a:lnTo>
                  <a:lnTo>
                    <a:pt x="489759" y="797003"/>
                  </a:lnTo>
                  <a:lnTo>
                    <a:pt x="516674" y="756520"/>
                  </a:lnTo>
                  <a:lnTo>
                    <a:pt x="542376" y="715088"/>
                  </a:lnTo>
                  <a:lnTo>
                    <a:pt x="566838" y="672736"/>
                  </a:lnTo>
                  <a:lnTo>
                    <a:pt x="590032" y="629493"/>
                  </a:lnTo>
                  <a:lnTo>
                    <a:pt x="611930" y="585391"/>
                  </a:lnTo>
                  <a:lnTo>
                    <a:pt x="632505" y="540459"/>
                  </a:lnTo>
                  <a:lnTo>
                    <a:pt x="651728" y="494727"/>
                  </a:lnTo>
                  <a:lnTo>
                    <a:pt x="669572" y="448225"/>
                  </a:lnTo>
                  <a:lnTo>
                    <a:pt x="686009" y="400983"/>
                  </a:lnTo>
                  <a:lnTo>
                    <a:pt x="701011" y="353030"/>
                  </a:lnTo>
                  <a:lnTo>
                    <a:pt x="714551" y="304398"/>
                  </a:lnTo>
                  <a:lnTo>
                    <a:pt x="726600" y="255116"/>
                  </a:lnTo>
                  <a:lnTo>
                    <a:pt x="737132" y="205213"/>
                  </a:lnTo>
                  <a:lnTo>
                    <a:pt x="746118" y="154720"/>
                  </a:lnTo>
                  <a:lnTo>
                    <a:pt x="753530" y="103667"/>
                  </a:lnTo>
                  <a:lnTo>
                    <a:pt x="759341" y="52083"/>
                  </a:lnTo>
                  <a:lnTo>
                    <a:pt x="763524" y="0"/>
                  </a:lnTo>
                  <a:close/>
                </a:path>
              </a:pathLst>
            </a:custGeom>
            <a:solidFill>
              <a:srgbClr val="8177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589263" y="3877055"/>
              <a:ext cx="1190625" cy="431800"/>
            </a:xfrm>
            <a:custGeom>
              <a:avLst/>
              <a:gdLst/>
              <a:ahLst/>
              <a:cxnLst/>
              <a:rect l="l" t="t" r="r" b="b"/>
              <a:pathLst>
                <a:path w="1190625" h="431800">
                  <a:moveTo>
                    <a:pt x="588644" y="0"/>
                  </a:moveTo>
                  <a:lnTo>
                    <a:pt x="536540" y="990"/>
                  </a:lnTo>
                  <a:lnTo>
                    <a:pt x="484840" y="3937"/>
                  </a:lnTo>
                  <a:lnTo>
                    <a:pt x="433589" y="8800"/>
                  </a:lnTo>
                  <a:lnTo>
                    <a:pt x="382834" y="15541"/>
                  </a:lnTo>
                  <a:lnTo>
                    <a:pt x="332618" y="24119"/>
                  </a:lnTo>
                  <a:lnTo>
                    <a:pt x="282987" y="34496"/>
                  </a:lnTo>
                  <a:lnTo>
                    <a:pt x="233986" y="46632"/>
                  </a:lnTo>
                  <a:lnTo>
                    <a:pt x="185659" y="60489"/>
                  </a:lnTo>
                  <a:lnTo>
                    <a:pt x="138052" y="76027"/>
                  </a:lnTo>
                  <a:lnTo>
                    <a:pt x="91210" y="93206"/>
                  </a:lnTo>
                  <a:lnTo>
                    <a:pt x="45178" y="111988"/>
                  </a:lnTo>
                  <a:lnTo>
                    <a:pt x="0" y="132334"/>
                  </a:lnTo>
                  <a:lnTo>
                    <a:pt x="159511" y="426720"/>
                  </a:lnTo>
                  <a:lnTo>
                    <a:pt x="203914" y="408648"/>
                  </a:lnTo>
                  <a:lnTo>
                    <a:pt x="249345" y="392487"/>
                  </a:lnTo>
                  <a:lnTo>
                    <a:pt x="295717" y="378295"/>
                  </a:lnTo>
                  <a:lnTo>
                    <a:pt x="342938" y="366128"/>
                  </a:lnTo>
                  <a:lnTo>
                    <a:pt x="390919" y="356045"/>
                  </a:lnTo>
                  <a:lnTo>
                    <a:pt x="439570" y="348102"/>
                  </a:lnTo>
                  <a:lnTo>
                    <a:pt x="488801" y="342357"/>
                  </a:lnTo>
                  <a:lnTo>
                    <a:pt x="538523" y="338868"/>
                  </a:lnTo>
                  <a:lnTo>
                    <a:pt x="588644" y="337693"/>
                  </a:lnTo>
                  <a:lnTo>
                    <a:pt x="640771" y="338950"/>
                  </a:lnTo>
                  <a:lnTo>
                    <a:pt x="692213" y="342671"/>
                  </a:lnTo>
                  <a:lnTo>
                    <a:pt x="742917" y="348779"/>
                  </a:lnTo>
                  <a:lnTo>
                    <a:pt x="792826" y="357199"/>
                  </a:lnTo>
                  <a:lnTo>
                    <a:pt x="841888" y="367853"/>
                  </a:lnTo>
                  <a:lnTo>
                    <a:pt x="890048" y="380666"/>
                  </a:lnTo>
                  <a:lnTo>
                    <a:pt x="937252" y="395560"/>
                  </a:lnTo>
                  <a:lnTo>
                    <a:pt x="983445" y="412461"/>
                  </a:lnTo>
                  <a:lnTo>
                    <a:pt x="1028572" y="431292"/>
                  </a:lnTo>
                  <a:lnTo>
                    <a:pt x="1190243" y="139192"/>
                  </a:lnTo>
                  <a:lnTo>
                    <a:pt x="1144027" y="117751"/>
                  </a:lnTo>
                  <a:lnTo>
                    <a:pt x="1097024" y="97969"/>
                  </a:lnTo>
                  <a:lnTo>
                    <a:pt x="1049256" y="79884"/>
                  </a:lnTo>
                  <a:lnTo>
                    <a:pt x="1000745" y="63537"/>
                  </a:lnTo>
                  <a:lnTo>
                    <a:pt x="951515" y="48966"/>
                  </a:lnTo>
                  <a:lnTo>
                    <a:pt x="901588" y="36210"/>
                  </a:lnTo>
                  <a:lnTo>
                    <a:pt x="850987" y="25309"/>
                  </a:lnTo>
                  <a:lnTo>
                    <a:pt x="799733" y="16303"/>
                  </a:lnTo>
                  <a:lnTo>
                    <a:pt x="747849" y="9229"/>
                  </a:lnTo>
                  <a:lnTo>
                    <a:pt x="695358" y="4128"/>
                  </a:lnTo>
                  <a:lnTo>
                    <a:pt x="642282" y="1038"/>
                  </a:lnTo>
                  <a:lnTo>
                    <a:pt x="588644" y="0"/>
                  </a:lnTo>
                  <a:close/>
                </a:path>
              </a:pathLst>
            </a:custGeom>
            <a:solidFill>
              <a:srgbClr val="23AC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51163" y="6478524"/>
              <a:ext cx="1254760" cy="448309"/>
            </a:xfrm>
            <a:custGeom>
              <a:avLst/>
              <a:gdLst/>
              <a:ahLst/>
              <a:cxnLst/>
              <a:rect l="l" t="t" r="r" b="b"/>
              <a:pathLst>
                <a:path w="1254759" h="448309">
                  <a:moveTo>
                    <a:pt x="1094231" y="0"/>
                  </a:moveTo>
                  <a:lnTo>
                    <a:pt x="1050960" y="19780"/>
                  </a:lnTo>
                  <a:lnTo>
                    <a:pt x="1006821" y="37707"/>
                  </a:lnTo>
                  <a:lnTo>
                    <a:pt x="961853" y="53729"/>
                  </a:lnTo>
                  <a:lnTo>
                    <a:pt x="916094" y="67789"/>
                  </a:lnTo>
                  <a:lnTo>
                    <a:pt x="869584" y="79835"/>
                  </a:lnTo>
                  <a:lnTo>
                    <a:pt x="822362" y="89812"/>
                  </a:lnTo>
                  <a:lnTo>
                    <a:pt x="774466" y="97666"/>
                  </a:lnTo>
                  <a:lnTo>
                    <a:pt x="725936" y="103343"/>
                  </a:lnTo>
                  <a:lnTo>
                    <a:pt x="676809" y="106789"/>
                  </a:lnTo>
                  <a:lnTo>
                    <a:pt x="627126" y="107950"/>
                  </a:lnTo>
                  <a:lnTo>
                    <a:pt x="577444" y="106789"/>
                  </a:lnTo>
                  <a:lnTo>
                    <a:pt x="528333" y="103343"/>
                  </a:lnTo>
                  <a:lnTo>
                    <a:pt x="479843" y="97666"/>
                  </a:lnTo>
                  <a:lnTo>
                    <a:pt x="432027" y="89812"/>
                  </a:lnTo>
                  <a:lnTo>
                    <a:pt x="384936" y="79835"/>
                  </a:lnTo>
                  <a:lnTo>
                    <a:pt x="338623" y="67789"/>
                  </a:lnTo>
                  <a:lnTo>
                    <a:pt x="293139" y="53729"/>
                  </a:lnTo>
                  <a:lnTo>
                    <a:pt x="248535" y="37707"/>
                  </a:lnTo>
                  <a:lnTo>
                    <a:pt x="204865" y="19780"/>
                  </a:lnTo>
                  <a:lnTo>
                    <a:pt x="162178" y="0"/>
                  </a:lnTo>
                  <a:lnTo>
                    <a:pt x="0" y="296417"/>
                  </a:lnTo>
                  <a:lnTo>
                    <a:pt x="44284" y="317950"/>
                  </a:lnTo>
                  <a:lnTo>
                    <a:pt x="89315" y="337975"/>
                  </a:lnTo>
                  <a:lnTo>
                    <a:pt x="135070" y="356456"/>
                  </a:lnTo>
                  <a:lnTo>
                    <a:pt x="181524" y="373354"/>
                  </a:lnTo>
                  <a:lnTo>
                    <a:pt x="228653" y="388633"/>
                  </a:lnTo>
                  <a:lnTo>
                    <a:pt x="276434" y="402254"/>
                  </a:lnTo>
                  <a:lnTo>
                    <a:pt x="324842" y="414181"/>
                  </a:lnTo>
                  <a:lnTo>
                    <a:pt x="373853" y="424375"/>
                  </a:lnTo>
                  <a:lnTo>
                    <a:pt x="423444" y="432800"/>
                  </a:lnTo>
                  <a:lnTo>
                    <a:pt x="473591" y="439418"/>
                  </a:lnTo>
                  <a:lnTo>
                    <a:pt x="524269" y="444192"/>
                  </a:lnTo>
                  <a:lnTo>
                    <a:pt x="575456" y="447083"/>
                  </a:lnTo>
                  <a:lnTo>
                    <a:pt x="627126" y="448055"/>
                  </a:lnTo>
                  <a:lnTo>
                    <a:pt x="678795" y="447083"/>
                  </a:lnTo>
                  <a:lnTo>
                    <a:pt x="729982" y="444192"/>
                  </a:lnTo>
                  <a:lnTo>
                    <a:pt x="780660" y="439418"/>
                  </a:lnTo>
                  <a:lnTo>
                    <a:pt x="830807" y="432800"/>
                  </a:lnTo>
                  <a:lnTo>
                    <a:pt x="880398" y="424375"/>
                  </a:lnTo>
                  <a:lnTo>
                    <a:pt x="929409" y="414181"/>
                  </a:lnTo>
                  <a:lnTo>
                    <a:pt x="977817" y="402254"/>
                  </a:lnTo>
                  <a:lnTo>
                    <a:pt x="1025598" y="388633"/>
                  </a:lnTo>
                  <a:lnTo>
                    <a:pt x="1072727" y="373354"/>
                  </a:lnTo>
                  <a:lnTo>
                    <a:pt x="1119181" y="356456"/>
                  </a:lnTo>
                  <a:lnTo>
                    <a:pt x="1164936" y="337975"/>
                  </a:lnTo>
                  <a:lnTo>
                    <a:pt x="1209967" y="317950"/>
                  </a:lnTo>
                  <a:lnTo>
                    <a:pt x="1254252" y="296417"/>
                  </a:lnTo>
                  <a:lnTo>
                    <a:pt x="1094231" y="0"/>
                  </a:lnTo>
                  <a:close/>
                </a:path>
              </a:pathLst>
            </a:custGeom>
            <a:solidFill>
              <a:srgbClr val="F15F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832848" y="4143755"/>
              <a:ext cx="779145" cy="1097280"/>
            </a:xfrm>
            <a:custGeom>
              <a:avLst/>
              <a:gdLst/>
              <a:ahLst/>
              <a:cxnLst/>
              <a:rect l="l" t="t" r="r" b="b"/>
              <a:pathLst>
                <a:path w="779145" h="1097279">
                  <a:moveTo>
                    <a:pt x="162178" y="0"/>
                  </a:moveTo>
                  <a:lnTo>
                    <a:pt x="0" y="294894"/>
                  </a:lnTo>
                  <a:lnTo>
                    <a:pt x="37964" y="324958"/>
                  </a:lnTo>
                  <a:lnTo>
                    <a:pt x="74624" y="356644"/>
                  </a:lnTo>
                  <a:lnTo>
                    <a:pt x="109938" y="389902"/>
                  </a:lnTo>
                  <a:lnTo>
                    <a:pt x="143861" y="424681"/>
                  </a:lnTo>
                  <a:lnTo>
                    <a:pt x="176352" y="460933"/>
                  </a:lnTo>
                  <a:lnTo>
                    <a:pt x="207365" y="498606"/>
                  </a:lnTo>
                  <a:lnTo>
                    <a:pt x="236858" y="537651"/>
                  </a:lnTo>
                  <a:lnTo>
                    <a:pt x="264788" y="578018"/>
                  </a:lnTo>
                  <a:lnTo>
                    <a:pt x="291111" y="619656"/>
                  </a:lnTo>
                  <a:lnTo>
                    <a:pt x="315784" y="662517"/>
                  </a:lnTo>
                  <a:lnTo>
                    <a:pt x="338764" y="706549"/>
                  </a:lnTo>
                  <a:lnTo>
                    <a:pt x="360006" y="751703"/>
                  </a:lnTo>
                  <a:lnTo>
                    <a:pt x="379469" y="797929"/>
                  </a:lnTo>
                  <a:lnTo>
                    <a:pt x="397108" y="845177"/>
                  </a:lnTo>
                  <a:lnTo>
                    <a:pt x="412881" y="893396"/>
                  </a:lnTo>
                  <a:lnTo>
                    <a:pt x="426743" y="942538"/>
                  </a:lnTo>
                  <a:lnTo>
                    <a:pt x="438653" y="992551"/>
                  </a:lnTo>
                  <a:lnTo>
                    <a:pt x="448565" y="1043386"/>
                  </a:lnTo>
                  <a:lnTo>
                    <a:pt x="456437" y="1094994"/>
                  </a:lnTo>
                  <a:lnTo>
                    <a:pt x="778763" y="1097280"/>
                  </a:lnTo>
                  <a:lnTo>
                    <a:pt x="772688" y="1045058"/>
                  </a:lnTo>
                  <a:lnTo>
                    <a:pt x="764971" y="993395"/>
                  </a:lnTo>
                  <a:lnTo>
                    <a:pt x="755642" y="942320"/>
                  </a:lnTo>
                  <a:lnTo>
                    <a:pt x="744730" y="891864"/>
                  </a:lnTo>
                  <a:lnTo>
                    <a:pt x="732263" y="842057"/>
                  </a:lnTo>
                  <a:lnTo>
                    <a:pt x="718271" y="792930"/>
                  </a:lnTo>
                  <a:lnTo>
                    <a:pt x="702781" y="744514"/>
                  </a:lnTo>
                  <a:lnTo>
                    <a:pt x="685823" y="696837"/>
                  </a:lnTo>
                  <a:lnTo>
                    <a:pt x="667425" y="649932"/>
                  </a:lnTo>
                  <a:lnTo>
                    <a:pt x="647616" y="603828"/>
                  </a:lnTo>
                  <a:lnTo>
                    <a:pt x="626424" y="558556"/>
                  </a:lnTo>
                  <a:lnTo>
                    <a:pt x="603879" y="514147"/>
                  </a:lnTo>
                  <a:lnTo>
                    <a:pt x="580008" y="470630"/>
                  </a:lnTo>
                  <a:lnTo>
                    <a:pt x="554842" y="428036"/>
                  </a:lnTo>
                  <a:lnTo>
                    <a:pt x="528408" y="386396"/>
                  </a:lnTo>
                  <a:lnTo>
                    <a:pt x="500735" y="345740"/>
                  </a:lnTo>
                  <a:lnTo>
                    <a:pt x="471851" y="306099"/>
                  </a:lnTo>
                  <a:lnTo>
                    <a:pt x="441787" y="267502"/>
                  </a:lnTo>
                  <a:lnTo>
                    <a:pt x="410569" y="229981"/>
                  </a:lnTo>
                  <a:lnTo>
                    <a:pt x="378227" y="193566"/>
                  </a:lnTo>
                  <a:lnTo>
                    <a:pt x="344790" y="158286"/>
                  </a:lnTo>
                  <a:lnTo>
                    <a:pt x="310287" y="124174"/>
                  </a:lnTo>
                  <a:lnTo>
                    <a:pt x="274745" y="91259"/>
                  </a:lnTo>
                  <a:lnTo>
                    <a:pt x="238194" y="59571"/>
                  </a:lnTo>
                  <a:lnTo>
                    <a:pt x="200662" y="29141"/>
                  </a:lnTo>
                  <a:lnTo>
                    <a:pt x="162178" y="0"/>
                  </a:lnTo>
                  <a:close/>
                </a:path>
              </a:pathLst>
            </a:custGeom>
            <a:solidFill>
              <a:srgbClr val="F8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903214" y="2932938"/>
              <a:ext cx="2590800" cy="1481455"/>
            </a:xfrm>
            <a:custGeom>
              <a:avLst/>
              <a:gdLst/>
              <a:ahLst/>
              <a:cxnLst/>
              <a:rect l="l" t="t" r="r" b="b"/>
              <a:pathLst>
                <a:path w="2590800" h="1481454">
                  <a:moveTo>
                    <a:pt x="0" y="0"/>
                  </a:moveTo>
                  <a:lnTo>
                    <a:pt x="1839467" y="0"/>
                  </a:lnTo>
                  <a:lnTo>
                    <a:pt x="1851914" y="0"/>
                  </a:lnTo>
                  <a:lnTo>
                    <a:pt x="2590800" y="1481327"/>
                  </a:lnTo>
                </a:path>
              </a:pathLst>
            </a:custGeom>
            <a:ln w="25908">
              <a:solidFill>
                <a:srgbClr val="4862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903214" y="6558533"/>
              <a:ext cx="2796540" cy="1144905"/>
            </a:xfrm>
            <a:custGeom>
              <a:avLst/>
              <a:gdLst/>
              <a:ahLst/>
              <a:cxnLst/>
              <a:rect l="l" t="t" r="r" b="b"/>
              <a:pathLst>
                <a:path w="2796540" h="1144904">
                  <a:moveTo>
                    <a:pt x="0" y="1144523"/>
                  </a:moveTo>
                  <a:lnTo>
                    <a:pt x="2045208" y="1144523"/>
                  </a:lnTo>
                  <a:lnTo>
                    <a:pt x="2057654" y="1144523"/>
                  </a:lnTo>
                  <a:lnTo>
                    <a:pt x="2796540" y="0"/>
                  </a:lnTo>
                </a:path>
              </a:pathLst>
            </a:custGeom>
            <a:ln w="25908">
              <a:solidFill>
                <a:srgbClr val="F15F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127497" y="5481066"/>
              <a:ext cx="2612390" cy="0"/>
            </a:xfrm>
            <a:custGeom>
              <a:avLst/>
              <a:gdLst/>
              <a:ahLst/>
              <a:cxnLst/>
              <a:rect l="l" t="t" r="r" b="b"/>
              <a:pathLst>
                <a:path w="2612390" h="0">
                  <a:moveTo>
                    <a:pt x="2612135" y="0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46A4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824228" y="2293620"/>
              <a:ext cx="4282440" cy="16108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850136" y="2319528"/>
              <a:ext cx="4180840" cy="1508760"/>
            </a:xfrm>
            <a:custGeom>
              <a:avLst/>
              <a:gdLst/>
              <a:ahLst/>
              <a:cxnLst/>
              <a:rect l="l" t="t" r="r" b="b"/>
              <a:pathLst>
                <a:path w="4180840" h="1508760">
                  <a:moveTo>
                    <a:pt x="4076700" y="0"/>
                  </a:moveTo>
                  <a:lnTo>
                    <a:pt x="103631" y="0"/>
                  </a:lnTo>
                  <a:lnTo>
                    <a:pt x="62847" y="8786"/>
                  </a:lnTo>
                  <a:lnTo>
                    <a:pt x="29956" y="32575"/>
                  </a:lnTo>
                  <a:lnTo>
                    <a:pt x="7995" y="67508"/>
                  </a:lnTo>
                  <a:lnTo>
                    <a:pt x="0" y="109727"/>
                  </a:lnTo>
                  <a:lnTo>
                    <a:pt x="0" y="1399031"/>
                  </a:lnTo>
                  <a:lnTo>
                    <a:pt x="7995" y="1442215"/>
                  </a:lnTo>
                  <a:lnTo>
                    <a:pt x="29956" y="1477041"/>
                  </a:lnTo>
                  <a:lnTo>
                    <a:pt x="62847" y="1500294"/>
                  </a:lnTo>
                  <a:lnTo>
                    <a:pt x="103631" y="1508760"/>
                  </a:lnTo>
                  <a:lnTo>
                    <a:pt x="4076700" y="1508760"/>
                  </a:lnTo>
                  <a:lnTo>
                    <a:pt x="4116574" y="1500294"/>
                  </a:lnTo>
                  <a:lnTo>
                    <a:pt x="4149566" y="1477041"/>
                  </a:lnTo>
                  <a:lnTo>
                    <a:pt x="4172033" y="1442215"/>
                  </a:lnTo>
                  <a:lnTo>
                    <a:pt x="4180331" y="1399031"/>
                  </a:lnTo>
                  <a:lnTo>
                    <a:pt x="4180331" y="109727"/>
                  </a:lnTo>
                  <a:lnTo>
                    <a:pt x="4172033" y="67508"/>
                  </a:lnTo>
                  <a:lnTo>
                    <a:pt x="4149566" y="32575"/>
                  </a:lnTo>
                  <a:lnTo>
                    <a:pt x="4116574" y="8786"/>
                  </a:lnTo>
                  <a:lnTo>
                    <a:pt x="4076700" y="0"/>
                  </a:lnTo>
                  <a:close/>
                </a:path>
              </a:pathLst>
            </a:custGeom>
            <a:solidFill>
              <a:srgbClr val="4862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821180" y="6926580"/>
              <a:ext cx="4282440" cy="16078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847088" y="6952487"/>
              <a:ext cx="4180840" cy="1506220"/>
            </a:xfrm>
            <a:custGeom>
              <a:avLst/>
              <a:gdLst/>
              <a:ahLst/>
              <a:cxnLst/>
              <a:rect l="l" t="t" r="r" b="b"/>
              <a:pathLst>
                <a:path w="4180840" h="1506220">
                  <a:moveTo>
                    <a:pt x="4076700" y="0"/>
                  </a:moveTo>
                  <a:lnTo>
                    <a:pt x="103631" y="0"/>
                  </a:lnTo>
                  <a:lnTo>
                    <a:pt x="62847" y="8443"/>
                  </a:lnTo>
                  <a:lnTo>
                    <a:pt x="29956" y="31638"/>
                  </a:lnTo>
                  <a:lnTo>
                    <a:pt x="7995" y="66383"/>
                  </a:lnTo>
                  <a:lnTo>
                    <a:pt x="0" y="109473"/>
                  </a:lnTo>
                  <a:lnTo>
                    <a:pt x="0" y="1396237"/>
                  </a:lnTo>
                  <a:lnTo>
                    <a:pt x="7995" y="1438364"/>
                  </a:lnTo>
                  <a:lnTo>
                    <a:pt x="29956" y="1473215"/>
                  </a:lnTo>
                  <a:lnTo>
                    <a:pt x="62847" y="1496947"/>
                  </a:lnTo>
                  <a:lnTo>
                    <a:pt x="103631" y="1505711"/>
                  </a:lnTo>
                  <a:lnTo>
                    <a:pt x="4076700" y="1505711"/>
                  </a:lnTo>
                  <a:lnTo>
                    <a:pt x="4116574" y="1496947"/>
                  </a:lnTo>
                  <a:lnTo>
                    <a:pt x="4149566" y="1473215"/>
                  </a:lnTo>
                  <a:lnTo>
                    <a:pt x="4172033" y="1438364"/>
                  </a:lnTo>
                  <a:lnTo>
                    <a:pt x="4180332" y="1396237"/>
                  </a:lnTo>
                  <a:lnTo>
                    <a:pt x="4180332" y="109473"/>
                  </a:lnTo>
                  <a:lnTo>
                    <a:pt x="4172033" y="66383"/>
                  </a:lnTo>
                  <a:lnTo>
                    <a:pt x="4149566" y="31638"/>
                  </a:lnTo>
                  <a:lnTo>
                    <a:pt x="4116574" y="8443"/>
                  </a:lnTo>
                  <a:lnTo>
                    <a:pt x="4076700" y="0"/>
                  </a:lnTo>
                  <a:close/>
                </a:path>
              </a:pathLst>
            </a:custGeom>
            <a:solidFill>
              <a:srgbClr val="F15F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20496" y="4700016"/>
              <a:ext cx="4282440" cy="16108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46404" y="4725923"/>
              <a:ext cx="4180840" cy="1508760"/>
            </a:xfrm>
            <a:custGeom>
              <a:avLst/>
              <a:gdLst/>
              <a:ahLst/>
              <a:cxnLst/>
              <a:rect l="l" t="t" r="r" b="b"/>
              <a:pathLst>
                <a:path w="4180840" h="1508760">
                  <a:moveTo>
                    <a:pt x="4076700" y="0"/>
                  </a:moveTo>
                  <a:lnTo>
                    <a:pt x="103644" y="0"/>
                  </a:lnTo>
                  <a:lnTo>
                    <a:pt x="62852" y="8465"/>
                  </a:lnTo>
                  <a:lnTo>
                    <a:pt x="29957" y="31718"/>
                  </a:lnTo>
                  <a:lnTo>
                    <a:pt x="7995" y="66544"/>
                  </a:lnTo>
                  <a:lnTo>
                    <a:pt x="0" y="109727"/>
                  </a:lnTo>
                  <a:lnTo>
                    <a:pt x="0" y="1399031"/>
                  </a:lnTo>
                  <a:lnTo>
                    <a:pt x="7995" y="1441251"/>
                  </a:lnTo>
                  <a:lnTo>
                    <a:pt x="29957" y="1476184"/>
                  </a:lnTo>
                  <a:lnTo>
                    <a:pt x="62852" y="1499973"/>
                  </a:lnTo>
                  <a:lnTo>
                    <a:pt x="103644" y="1508760"/>
                  </a:lnTo>
                  <a:lnTo>
                    <a:pt x="4076700" y="1508760"/>
                  </a:lnTo>
                  <a:lnTo>
                    <a:pt x="4116574" y="1499973"/>
                  </a:lnTo>
                  <a:lnTo>
                    <a:pt x="4149566" y="1476184"/>
                  </a:lnTo>
                  <a:lnTo>
                    <a:pt x="4172033" y="1441251"/>
                  </a:lnTo>
                  <a:lnTo>
                    <a:pt x="4180332" y="1399031"/>
                  </a:lnTo>
                  <a:lnTo>
                    <a:pt x="4180332" y="109727"/>
                  </a:lnTo>
                  <a:lnTo>
                    <a:pt x="4172033" y="66544"/>
                  </a:lnTo>
                  <a:lnTo>
                    <a:pt x="4149566" y="31718"/>
                  </a:lnTo>
                  <a:lnTo>
                    <a:pt x="4116574" y="8465"/>
                  </a:lnTo>
                  <a:lnTo>
                    <a:pt x="4076700" y="0"/>
                  </a:lnTo>
                  <a:close/>
                </a:path>
              </a:pathLst>
            </a:custGeom>
            <a:solidFill>
              <a:srgbClr val="46A4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896094" y="6368033"/>
              <a:ext cx="2592705" cy="1339850"/>
            </a:xfrm>
            <a:custGeom>
              <a:avLst/>
              <a:gdLst/>
              <a:ahLst/>
              <a:cxnLst/>
              <a:rect l="l" t="t" r="r" b="b"/>
              <a:pathLst>
                <a:path w="2592704" h="1339850">
                  <a:moveTo>
                    <a:pt x="2592324" y="1339595"/>
                  </a:moveTo>
                  <a:lnTo>
                    <a:pt x="753999" y="1339595"/>
                  </a:lnTo>
                  <a:lnTo>
                    <a:pt x="738377" y="1339595"/>
                  </a:lnTo>
                  <a:lnTo>
                    <a:pt x="0" y="0"/>
                  </a:lnTo>
                </a:path>
              </a:pathLst>
            </a:custGeom>
            <a:ln w="25908">
              <a:solidFill>
                <a:srgbClr val="8177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609582" y="2932938"/>
              <a:ext cx="2795270" cy="1339850"/>
            </a:xfrm>
            <a:custGeom>
              <a:avLst/>
              <a:gdLst/>
              <a:ahLst/>
              <a:cxnLst/>
              <a:rect l="l" t="t" r="r" b="b"/>
              <a:pathLst>
                <a:path w="2795270" h="1339850">
                  <a:moveTo>
                    <a:pt x="2795016" y="0"/>
                  </a:moveTo>
                  <a:lnTo>
                    <a:pt x="750951" y="0"/>
                  </a:lnTo>
                  <a:lnTo>
                    <a:pt x="738504" y="0"/>
                  </a:lnTo>
                  <a:lnTo>
                    <a:pt x="0" y="1339595"/>
                  </a:lnTo>
                </a:path>
              </a:pathLst>
            </a:custGeom>
            <a:ln w="25908">
              <a:solidFill>
                <a:srgbClr val="23ACB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549889" y="5214366"/>
              <a:ext cx="2612390" cy="0"/>
            </a:xfrm>
            <a:custGeom>
              <a:avLst/>
              <a:gdLst/>
              <a:ahLst/>
              <a:cxnLst/>
              <a:rect l="l" t="t" r="r" b="b"/>
              <a:pathLst>
                <a:path w="2612390" h="0">
                  <a:moveTo>
                    <a:pt x="0" y="0"/>
                  </a:moveTo>
                  <a:lnTo>
                    <a:pt x="2612136" y="0"/>
                  </a:lnTo>
                </a:path>
              </a:pathLst>
            </a:custGeom>
            <a:ln w="25908">
              <a:solidFill>
                <a:srgbClr val="F8A34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207239" y="6926580"/>
              <a:ext cx="4283963" cy="16108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233148" y="6952487"/>
              <a:ext cx="4182110" cy="1508760"/>
            </a:xfrm>
            <a:custGeom>
              <a:avLst/>
              <a:gdLst/>
              <a:ahLst/>
              <a:cxnLst/>
              <a:rect l="l" t="t" r="r" b="b"/>
              <a:pathLst>
                <a:path w="4182109" h="1508759">
                  <a:moveTo>
                    <a:pt x="4078223" y="0"/>
                  </a:moveTo>
                  <a:lnTo>
                    <a:pt x="103631" y="0"/>
                  </a:lnTo>
                  <a:lnTo>
                    <a:pt x="62847" y="8786"/>
                  </a:lnTo>
                  <a:lnTo>
                    <a:pt x="29956" y="32575"/>
                  </a:lnTo>
                  <a:lnTo>
                    <a:pt x="7995" y="67508"/>
                  </a:lnTo>
                  <a:lnTo>
                    <a:pt x="0" y="109727"/>
                  </a:lnTo>
                  <a:lnTo>
                    <a:pt x="0" y="1399031"/>
                  </a:lnTo>
                  <a:lnTo>
                    <a:pt x="7995" y="1442215"/>
                  </a:lnTo>
                  <a:lnTo>
                    <a:pt x="29956" y="1477041"/>
                  </a:lnTo>
                  <a:lnTo>
                    <a:pt x="62847" y="1500294"/>
                  </a:lnTo>
                  <a:lnTo>
                    <a:pt x="103631" y="1508759"/>
                  </a:lnTo>
                  <a:lnTo>
                    <a:pt x="4078223" y="1508759"/>
                  </a:lnTo>
                  <a:lnTo>
                    <a:pt x="4118098" y="1500294"/>
                  </a:lnTo>
                  <a:lnTo>
                    <a:pt x="4151090" y="1477041"/>
                  </a:lnTo>
                  <a:lnTo>
                    <a:pt x="4173557" y="1442215"/>
                  </a:lnTo>
                  <a:lnTo>
                    <a:pt x="4181855" y="1399031"/>
                  </a:lnTo>
                  <a:lnTo>
                    <a:pt x="4181855" y="109727"/>
                  </a:lnTo>
                  <a:lnTo>
                    <a:pt x="4173557" y="67508"/>
                  </a:lnTo>
                  <a:lnTo>
                    <a:pt x="4151090" y="32575"/>
                  </a:lnTo>
                  <a:lnTo>
                    <a:pt x="4118098" y="8786"/>
                  </a:lnTo>
                  <a:lnTo>
                    <a:pt x="4078223" y="0"/>
                  </a:lnTo>
                  <a:close/>
                </a:path>
              </a:pathLst>
            </a:custGeom>
            <a:solidFill>
              <a:srgbClr val="8177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207239" y="2185416"/>
              <a:ext cx="4283963" cy="160934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233148" y="2211324"/>
              <a:ext cx="4182110" cy="1507490"/>
            </a:xfrm>
            <a:custGeom>
              <a:avLst/>
              <a:gdLst/>
              <a:ahLst/>
              <a:cxnLst/>
              <a:rect l="l" t="t" r="r" b="b"/>
              <a:pathLst>
                <a:path w="4182109" h="1507489">
                  <a:moveTo>
                    <a:pt x="4078223" y="0"/>
                  </a:moveTo>
                  <a:lnTo>
                    <a:pt x="103631" y="0"/>
                  </a:lnTo>
                  <a:lnTo>
                    <a:pt x="62847" y="8784"/>
                  </a:lnTo>
                  <a:lnTo>
                    <a:pt x="29956" y="32559"/>
                  </a:lnTo>
                  <a:lnTo>
                    <a:pt x="7995" y="67454"/>
                  </a:lnTo>
                  <a:lnTo>
                    <a:pt x="0" y="109600"/>
                  </a:lnTo>
                  <a:lnTo>
                    <a:pt x="0" y="1397634"/>
                  </a:lnTo>
                  <a:lnTo>
                    <a:pt x="7995" y="1439781"/>
                  </a:lnTo>
                  <a:lnTo>
                    <a:pt x="29956" y="1474676"/>
                  </a:lnTo>
                  <a:lnTo>
                    <a:pt x="62847" y="1498451"/>
                  </a:lnTo>
                  <a:lnTo>
                    <a:pt x="103631" y="1507235"/>
                  </a:lnTo>
                  <a:lnTo>
                    <a:pt x="4078223" y="1507235"/>
                  </a:lnTo>
                  <a:lnTo>
                    <a:pt x="4118098" y="1498451"/>
                  </a:lnTo>
                  <a:lnTo>
                    <a:pt x="4151090" y="1474676"/>
                  </a:lnTo>
                  <a:lnTo>
                    <a:pt x="4173557" y="1439781"/>
                  </a:lnTo>
                  <a:lnTo>
                    <a:pt x="4181855" y="1397634"/>
                  </a:lnTo>
                  <a:lnTo>
                    <a:pt x="4181855" y="109600"/>
                  </a:lnTo>
                  <a:lnTo>
                    <a:pt x="4173557" y="67454"/>
                  </a:lnTo>
                  <a:lnTo>
                    <a:pt x="4151090" y="32559"/>
                  </a:lnTo>
                  <a:lnTo>
                    <a:pt x="4118098" y="8784"/>
                  </a:lnTo>
                  <a:lnTo>
                    <a:pt x="4078223" y="0"/>
                  </a:lnTo>
                  <a:close/>
                </a:path>
              </a:pathLst>
            </a:custGeom>
            <a:solidFill>
              <a:srgbClr val="23AC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998196" y="4433316"/>
              <a:ext cx="4282440" cy="161086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3024103" y="4459223"/>
              <a:ext cx="4180840" cy="1508760"/>
            </a:xfrm>
            <a:custGeom>
              <a:avLst/>
              <a:gdLst/>
              <a:ahLst/>
              <a:cxnLst/>
              <a:rect l="l" t="t" r="r" b="b"/>
              <a:pathLst>
                <a:path w="4180840" h="1508760">
                  <a:moveTo>
                    <a:pt x="4076700" y="0"/>
                  </a:moveTo>
                  <a:lnTo>
                    <a:pt x="103632" y="0"/>
                  </a:lnTo>
                  <a:lnTo>
                    <a:pt x="63757" y="8465"/>
                  </a:lnTo>
                  <a:lnTo>
                    <a:pt x="30765" y="31718"/>
                  </a:lnTo>
                  <a:lnTo>
                    <a:pt x="8298" y="66544"/>
                  </a:lnTo>
                  <a:lnTo>
                    <a:pt x="0" y="109727"/>
                  </a:lnTo>
                  <a:lnTo>
                    <a:pt x="0" y="1399031"/>
                  </a:lnTo>
                  <a:lnTo>
                    <a:pt x="8298" y="1441251"/>
                  </a:lnTo>
                  <a:lnTo>
                    <a:pt x="30765" y="1476184"/>
                  </a:lnTo>
                  <a:lnTo>
                    <a:pt x="63757" y="1499973"/>
                  </a:lnTo>
                  <a:lnTo>
                    <a:pt x="103632" y="1508760"/>
                  </a:lnTo>
                  <a:lnTo>
                    <a:pt x="4076700" y="1508760"/>
                  </a:lnTo>
                  <a:lnTo>
                    <a:pt x="4117484" y="1499973"/>
                  </a:lnTo>
                  <a:lnTo>
                    <a:pt x="4150375" y="1476184"/>
                  </a:lnTo>
                  <a:lnTo>
                    <a:pt x="4172336" y="1441251"/>
                  </a:lnTo>
                  <a:lnTo>
                    <a:pt x="4180332" y="1399031"/>
                  </a:lnTo>
                  <a:lnTo>
                    <a:pt x="4180332" y="109727"/>
                  </a:lnTo>
                  <a:lnTo>
                    <a:pt x="4172336" y="66544"/>
                  </a:lnTo>
                  <a:lnTo>
                    <a:pt x="4150375" y="31718"/>
                  </a:lnTo>
                  <a:lnTo>
                    <a:pt x="4117484" y="8465"/>
                  </a:lnTo>
                  <a:lnTo>
                    <a:pt x="4076700" y="0"/>
                  </a:lnTo>
                  <a:close/>
                </a:path>
              </a:pathLst>
            </a:custGeom>
            <a:solidFill>
              <a:srgbClr val="F8A3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218932" y="4393692"/>
              <a:ext cx="1955292" cy="19034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2657348" y="2652521"/>
            <a:ext cx="256095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545" marR="5080" indent="-30480">
              <a:lnSpc>
                <a:spcPct val="100000"/>
              </a:lnSpc>
              <a:spcBef>
                <a:spcPts val="100"/>
              </a:spcBef>
            </a:pPr>
            <a:r>
              <a:rPr dirty="0" sz="2400" spc="-15" b="1">
                <a:solidFill>
                  <a:srgbClr val="FFFFFF"/>
                </a:solidFill>
                <a:latin typeface="Carlito"/>
                <a:cs typeface="Carlito"/>
              </a:rPr>
              <a:t>Better </a:t>
            </a:r>
            <a:r>
              <a:rPr dirty="0" sz="2400" spc="-10" b="1">
                <a:solidFill>
                  <a:srgbClr val="FFFFFF"/>
                </a:solidFill>
                <a:latin typeface="Carlito"/>
                <a:cs typeface="Carlito"/>
              </a:rPr>
              <a:t>management  through</a:t>
            </a:r>
            <a:r>
              <a:rPr dirty="0" sz="2400" spc="-3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Carlito"/>
                <a:cs typeface="Carlito"/>
              </a:rPr>
              <a:t>modularity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2839445" y="2520518"/>
            <a:ext cx="303720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Carlito"/>
                <a:cs typeface="Carlito"/>
              </a:rPr>
              <a:t>Deploying 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2400" spc="-8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rlito"/>
                <a:cs typeface="Carlito"/>
              </a:rPr>
              <a:t>updating</a:t>
            </a:r>
            <a:endParaRPr sz="2400">
              <a:latin typeface="Carlito"/>
              <a:cs typeface="Carlito"/>
            </a:endParaRPr>
          </a:p>
          <a:p>
            <a:pPr algn="ctr" marL="1270">
              <a:lnSpc>
                <a:spcPct val="100000"/>
              </a:lnSpc>
              <a:spcBef>
                <a:spcPts val="5"/>
              </a:spcBef>
            </a:pPr>
            <a:r>
              <a:rPr dirty="0" sz="2400" spc="-5" b="1">
                <a:solidFill>
                  <a:srgbClr val="FFFFFF"/>
                </a:solidFill>
                <a:latin typeface="Carlito"/>
                <a:cs typeface="Carlito"/>
              </a:rPr>
              <a:t>applications </a:t>
            </a:r>
            <a:r>
              <a:rPr dirty="0" sz="2400" spc="-15" b="1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24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Carlito"/>
                <a:cs typeface="Carlito"/>
              </a:rPr>
              <a:t>scale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215365" y="4850638"/>
            <a:ext cx="381317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78560" marR="5080" indent="-1166495">
              <a:lnSpc>
                <a:spcPct val="100000"/>
              </a:lnSpc>
              <a:spcBef>
                <a:spcPts val="100"/>
              </a:spcBef>
            </a:pPr>
            <a:r>
              <a:rPr dirty="0" sz="2400" spc="-15" b="1">
                <a:solidFill>
                  <a:srgbClr val="FFFFFF"/>
                </a:solidFill>
                <a:latin typeface="Carlito"/>
                <a:cs typeface="Carlito"/>
              </a:rPr>
              <a:t>Lays </a:t>
            </a:r>
            <a:r>
              <a:rPr dirty="0" sz="2400" spc="-5" b="1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400" spc="-10" b="1">
                <a:solidFill>
                  <a:srgbClr val="FFFFFF"/>
                </a:solidFill>
                <a:latin typeface="Carlito"/>
                <a:cs typeface="Carlito"/>
              </a:rPr>
              <a:t>foundation </a:t>
            </a:r>
            <a:r>
              <a:rPr dirty="0" sz="2400" spc="-15" b="1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dirty="0" sz="2400" spc="-5" b="1">
                <a:solidFill>
                  <a:srgbClr val="FFFFFF"/>
                </a:solidFill>
                <a:latin typeface="Carlito"/>
                <a:cs typeface="Carlito"/>
              </a:rPr>
              <a:t>cloud-  </a:t>
            </a:r>
            <a:r>
              <a:rPr dirty="0" sz="2400" spc="-10" b="1">
                <a:solidFill>
                  <a:srgbClr val="FFFFFF"/>
                </a:solidFill>
                <a:latin typeface="Carlito"/>
                <a:cs typeface="Carlito"/>
              </a:rPr>
              <a:t>native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rlito"/>
                <a:cs typeface="Carlito"/>
              </a:rPr>
              <a:t>apps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456412" y="7301610"/>
            <a:ext cx="173482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4605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Carlito"/>
                <a:cs typeface="Carlito"/>
              </a:rPr>
              <a:t>Scaling </a:t>
            </a:r>
            <a:r>
              <a:rPr dirty="0" sz="2400" spc="-15" b="1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dirty="0" sz="2400" spc="-5" b="1">
                <a:solidFill>
                  <a:srgbClr val="FFFFFF"/>
                </a:solidFill>
                <a:latin typeface="Carlito"/>
                <a:cs typeface="Carlito"/>
              </a:rPr>
              <a:t>massive</a:t>
            </a:r>
            <a:r>
              <a:rPr dirty="0" sz="2400" spc="-9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scale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98265" y="7301610"/>
            <a:ext cx="95440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175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Carlito"/>
                <a:cs typeface="Carlito"/>
              </a:rPr>
              <a:t>Rolling  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Upd</a:t>
            </a:r>
            <a:r>
              <a:rPr dirty="0" sz="2400" spc="-30" b="1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40407" y="5098491"/>
            <a:ext cx="143065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High</a:t>
            </a:r>
            <a:endParaRPr sz="2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400" spc="-65" b="1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2400" spc="-35" b="1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ailab</a:t>
            </a:r>
            <a:r>
              <a:rPr dirty="0" sz="2400" spc="-10" b="1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li</a:t>
            </a:r>
            <a:r>
              <a:rPr dirty="0" sz="2400" spc="-10" b="1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92608" y="321563"/>
            <a:ext cx="17703165" cy="9970770"/>
            <a:chOff x="292608" y="321563"/>
            <a:chExt cx="17703165" cy="9970770"/>
          </a:xfrm>
        </p:grpSpPr>
        <p:sp>
          <p:nvSpPr>
            <p:cNvPr id="4" name="object 4"/>
            <p:cNvSpPr/>
            <p:nvPr/>
          </p:nvSpPr>
          <p:spPr>
            <a:xfrm>
              <a:off x="292608" y="321563"/>
              <a:ext cx="17703165" cy="9354820"/>
            </a:xfrm>
            <a:custGeom>
              <a:avLst/>
              <a:gdLst/>
              <a:ahLst/>
              <a:cxnLst/>
              <a:rect l="l" t="t" r="r" b="b"/>
              <a:pathLst>
                <a:path w="17703165" h="9354820">
                  <a:moveTo>
                    <a:pt x="17702784" y="0"/>
                  </a:moveTo>
                  <a:lnTo>
                    <a:pt x="0" y="0"/>
                  </a:lnTo>
                  <a:lnTo>
                    <a:pt x="0" y="9133345"/>
                  </a:lnTo>
                  <a:lnTo>
                    <a:pt x="0" y="9354312"/>
                  </a:lnTo>
                  <a:lnTo>
                    <a:pt x="17702784" y="9354312"/>
                  </a:lnTo>
                  <a:lnTo>
                    <a:pt x="17702784" y="9133345"/>
                  </a:lnTo>
                  <a:lnTo>
                    <a:pt x="177027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60704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2275332" y="0"/>
                  </a:moveTo>
                  <a:lnTo>
                    <a:pt x="0" y="0"/>
                  </a:lnTo>
                  <a:lnTo>
                    <a:pt x="0" y="832103"/>
                  </a:lnTo>
                  <a:lnTo>
                    <a:pt x="2275332" y="832103"/>
                  </a:lnTo>
                  <a:lnTo>
                    <a:pt x="2275332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60704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0" y="832103"/>
                  </a:moveTo>
                  <a:lnTo>
                    <a:pt x="2275332" y="832103"/>
                  </a:lnTo>
                  <a:lnTo>
                    <a:pt x="2275332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26463" y="9675875"/>
              <a:ext cx="1543812" cy="390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34974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16421100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16421100" y="28956"/>
                  </a:lnTo>
                  <a:lnTo>
                    <a:pt x="16421100" y="0"/>
                  </a:lnTo>
                  <a:close/>
                </a:path>
              </a:pathLst>
            </a:custGeom>
            <a:solidFill>
              <a:srgbClr val="0551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914781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95A82"/>
                </a:solidFill>
              </a:rPr>
              <a:t>Kubernetes Cluster</a:t>
            </a:r>
            <a:r>
              <a:rPr dirty="0" sz="5400" spc="-75">
                <a:solidFill>
                  <a:srgbClr val="095A82"/>
                </a:solidFill>
              </a:rPr>
              <a:t> </a:t>
            </a:r>
            <a:r>
              <a:rPr dirty="0" sz="5400">
                <a:solidFill>
                  <a:srgbClr val="095A82"/>
                </a:solidFill>
              </a:rPr>
              <a:t>Architecture</a:t>
            </a:r>
            <a:endParaRPr sz="5400"/>
          </a:p>
        </p:txBody>
      </p:sp>
      <p:grpSp>
        <p:nvGrpSpPr>
          <p:cNvPr id="10" name="object 10"/>
          <p:cNvGrpSpPr/>
          <p:nvPr/>
        </p:nvGrpSpPr>
        <p:grpSpPr>
          <a:xfrm>
            <a:off x="1627632" y="1938527"/>
            <a:ext cx="14414500" cy="7729220"/>
            <a:chOff x="1627632" y="1938527"/>
            <a:chExt cx="14414500" cy="7729220"/>
          </a:xfrm>
        </p:grpSpPr>
        <p:sp>
          <p:nvSpPr>
            <p:cNvPr id="11" name="object 11"/>
            <p:cNvSpPr/>
            <p:nvPr/>
          </p:nvSpPr>
          <p:spPr>
            <a:xfrm>
              <a:off x="1627632" y="1943087"/>
              <a:ext cx="14359890" cy="77243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75104" y="1938527"/>
              <a:ext cx="14066519" cy="74310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608" y="321563"/>
            <a:ext cx="17703165" cy="9970770"/>
            <a:chOff x="292608" y="321563"/>
            <a:chExt cx="17703165" cy="9970770"/>
          </a:xfrm>
        </p:grpSpPr>
        <p:sp>
          <p:nvSpPr>
            <p:cNvPr id="3" name="object 3"/>
            <p:cNvSpPr/>
            <p:nvPr/>
          </p:nvSpPr>
          <p:spPr>
            <a:xfrm>
              <a:off x="696468" y="6672072"/>
              <a:ext cx="16735044" cy="1600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23900" y="6699504"/>
              <a:ext cx="16630015" cy="1495425"/>
            </a:xfrm>
            <a:custGeom>
              <a:avLst/>
              <a:gdLst/>
              <a:ahLst/>
              <a:cxnLst/>
              <a:rect l="l" t="t" r="r" b="b"/>
              <a:pathLst>
                <a:path w="16630015" h="1495425">
                  <a:moveTo>
                    <a:pt x="16380714" y="0"/>
                  </a:moveTo>
                  <a:lnTo>
                    <a:pt x="249174" y="0"/>
                  </a:lnTo>
                  <a:lnTo>
                    <a:pt x="204384" y="4012"/>
                  </a:lnTo>
                  <a:lnTo>
                    <a:pt x="162228" y="15582"/>
                  </a:lnTo>
                  <a:lnTo>
                    <a:pt x="123410" y="34007"/>
                  </a:lnTo>
                  <a:lnTo>
                    <a:pt x="88633" y="58585"/>
                  </a:lnTo>
                  <a:lnTo>
                    <a:pt x="58601" y="88612"/>
                  </a:lnTo>
                  <a:lnTo>
                    <a:pt x="34019" y="123387"/>
                  </a:lnTo>
                  <a:lnTo>
                    <a:pt x="15588" y="162207"/>
                  </a:lnTo>
                  <a:lnTo>
                    <a:pt x="4014" y="204370"/>
                  </a:lnTo>
                  <a:lnTo>
                    <a:pt x="0" y="249174"/>
                  </a:lnTo>
                  <a:lnTo>
                    <a:pt x="0" y="1245870"/>
                  </a:lnTo>
                  <a:lnTo>
                    <a:pt x="4014" y="1290673"/>
                  </a:lnTo>
                  <a:lnTo>
                    <a:pt x="15588" y="1332836"/>
                  </a:lnTo>
                  <a:lnTo>
                    <a:pt x="34019" y="1371656"/>
                  </a:lnTo>
                  <a:lnTo>
                    <a:pt x="58601" y="1406431"/>
                  </a:lnTo>
                  <a:lnTo>
                    <a:pt x="88633" y="1436458"/>
                  </a:lnTo>
                  <a:lnTo>
                    <a:pt x="123410" y="1461036"/>
                  </a:lnTo>
                  <a:lnTo>
                    <a:pt x="162228" y="1479461"/>
                  </a:lnTo>
                  <a:lnTo>
                    <a:pt x="204384" y="1491031"/>
                  </a:lnTo>
                  <a:lnTo>
                    <a:pt x="249174" y="1495044"/>
                  </a:lnTo>
                  <a:lnTo>
                    <a:pt x="16380714" y="1495044"/>
                  </a:lnTo>
                  <a:lnTo>
                    <a:pt x="16425517" y="1491031"/>
                  </a:lnTo>
                  <a:lnTo>
                    <a:pt x="16467680" y="1479461"/>
                  </a:lnTo>
                  <a:lnTo>
                    <a:pt x="16506500" y="1461036"/>
                  </a:lnTo>
                  <a:lnTo>
                    <a:pt x="16541275" y="1436458"/>
                  </a:lnTo>
                  <a:lnTo>
                    <a:pt x="16571302" y="1406431"/>
                  </a:lnTo>
                  <a:lnTo>
                    <a:pt x="16595880" y="1371656"/>
                  </a:lnTo>
                  <a:lnTo>
                    <a:pt x="16614305" y="1332836"/>
                  </a:lnTo>
                  <a:lnTo>
                    <a:pt x="16625875" y="1290673"/>
                  </a:lnTo>
                  <a:lnTo>
                    <a:pt x="16629888" y="1245870"/>
                  </a:lnTo>
                  <a:lnTo>
                    <a:pt x="16629888" y="249174"/>
                  </a:lnTo>
                  <a:lnTo>
                    <a:pt x="16625875" y="204370"/>
                  </a:lnTo>
                  <a:lnTo>
                    <a:pt x="16614305" y="162207"/>
                  </a:lnTo>
                  <a:lnTo>
                    <a:pt x="16595880" y="123387"/>
                  </a:lnTo>
                  <a:lnTo>
                    <a:pt x="16571302" y="88612"/>
                  </a:lnTo>
                  <a:lnTo>
                    <a:pt x="16541275" y="58585"/>
                  </a:lnTo>
                  <a:lnTo>
                    <a:pt x="16506500" y="34007"/>
                  </a:lnTo>
                  <a:lnTo>
                    <a:pt x="16467680" y="15582"/>
                  </a:lnTo>
                  <a:lnTo>
                    <a:pt x="16425517" y="4012"/>
                  </a:lnTo>
                  <a:lnTo>
                    <a:pt x="16380714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23900" y="6699504"/>
              <a:ext cx="16630015" cy="1495425"/>
            </a:xfrm>
            <a:custGeom>
              <a:avLst/>
              <a:gdLst/>
              <a:ahLst/>
              <a:cxnLst/>
              <a:rect l="l" t="t" r="r" b="b"/>
              <a:pathLst>
                <a:path w="16630015" h="1495425">
                  <a:moveTo>
                    <a:pt x="0" y="249174"/>
                  </a:moveTo>
                  <a:lnTo>
                    <a:pt x="4014" y="204370"/>
                  </a:lnTo>
                  <a:lnTo>
                    <a:pt x="15588" y="162207"/>
                  </a:lnTo>
                  <a:lnTo>
                    <a:pt x="34019" y="123387"/>
                  </a:lnTo>
                  <a:lnTo>
                    <a:pt x="58601" y="88612"/>
                  </a:lnTo>
                  <a:lnTo>
                    <a:pt x="88633" y="58585"/>
                  </a:lnTo>
                  <a:lnTo>
                    <a:pt x="123410" y="34007"/>
                  </a:lnTo>
                  <a:lnTo>
                    <a:pt x="162228" y="15582"/>
                  </a:lnTo>
                  <a:lnTo>
                    <a:pt x="204384" y="4012"/>
                  </a:lnTo>
                  <a:lnTo>
                    <a:pt x="249174" y="0"/>
                  </a:lnTo>
                  <a:lnTo>
                    <a:pt x="16380714" y="0"/>
                  </a:lnTo>
                  <a:lnTo>
                    <a:pt x="16425517" y="4012"/>
                  </a:lnTo>
                  <a:lnTo>
                    <a:pt x="16467680" y="15582"/>
                  </a:lnTo>
                  <a:lnTo>
                    <a:pt x="16506500" y="34007"/>
                  </a:lnTo>
                  <a:lnTo>
                    <a:pt x="16541275" y="58585"/>
                  </a:lnTo>
                  <a:lnTo>
                    <a:pt x="16571302" y="88612"/>
                  </a:lnTo>
                  <a:lnTo>
                    <a:pt x="16595880" y="123387"/>
                  </a:lnTo>
                  <a:lnTo>
                    <a:pt x="16614305" y="162207"/>
                  </a:lnTo>
                  <a:lnTo>
                    <a:pt x="16625875" y="204370"/>
                  </a:lnTo>
                  <a:lnTo>
                    <a:pt x="16629888" y="249174"/>
                  </a:lnTo>
                  <a:lnTo>
                    <a:pt x="16629888" y="1245870"/>
                  </a:lnTo>
                  <a:lnTo>
                    <a:pt x="16625875" y="1290673"/>
                  </a:lnTo>
                  <a:lnTo>
                    <a:pt x="16614305" y="1332836"/>
                  </a:lnTo>
                  <a:lnTo>
                    <a:pt x="16595880" y="1371656"/>
                  </a:lnTo>
                  <a:lnTo>
                    <a:pt x="16571302" y="1406431"/>
                  </a:lnTo>
                  <a:lnTo>
                    <a:pt x="16541275" y="1436458"/>
                  </a:lnTo>
                  <a:lnTo>
                    <a:pt x="16506500" y="1461036"/>
                  </a:lnTo>
                  <a:lnTo>
                    <a:pt x="16467680" y="1479461"/>
                  </a:lnTo>
                  <a:lnTo>
                    <a:pt x="16425517" y="1491031"/>
                  </a:lnTo>
                  <a:lnTo>
                    <a:pt x="16380714" y="1495044"/>
                  </a:lnTo>
                  <a:lnTo>
                    <a:pt x="249174" y="1495044"/>
                  </a:lnTo>
                  <a:lnTo>
                    <a:pt x="204384" y="1491031"/>
                  </a:lnTo>
                  <a:lnTo>
                    <a:pt x="162228" y="1479461"/>
                  </a:lnTo>
                  <a:lnTo>
                    <a:pt x="123410" y="1461036"/>
                  </a:lnTo>
                  <a:lnTo>
                    <a:pt x="88633" y="1436458"/>
                  </a:lnTo>
                  <a:lnTo>
                    <a:pt x="58601" y="1406431"/>
                  </a:lnTo>
                  <a:lnTo>
                    <a:pt x="34019" y="1371656"/>
                  </a:lnTo>
                  <a:lnTo>
                    <a:pt x="15588" y="1332836"/>
                  </a:lnTo>
                  <a:lnTo>
                    <a:pt x="4014" y="1290673"/>
                  </a:lnTo>
                  <a:lnTo>
                    <a:pt x="0" y="1245870"/>
                  </a:lnTo>
                  <a:lnTo>
                    <a:pt x="0" y="249174"/>
                  </a:lnTo>
                  <a:close/>
                </a:path>
              </a:pathLst>
            </a:custGeom>
            <a:ln w="3175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6468" y="4383023"/>
              <a:ext cx="16735044" cy="1600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3900" y="4410455"/>
              <a:ext cx="16630015" cy="1495425"/>
            </a:xfrm>
            <a:custGeom>
              <a:avLst/>
              <a:gdLst/>
              <a:ahLst/>
              <a:cxnLst/>
              <a:rect l="l" t="t" r="r" b="b"/>
              <a:pathLst>
                <a:path w="16630015" h="1495425">
                  <a:moveTo>
                    <a:pt x="16380714" y="0"/>
                  </a:moveTo>
                  <a:lnTo>
                    <a:pt x="249174" y="0"/>
                  </a:lnTo>
                  <a:lnTo>
                    <a:pt x="204384" y="4012"/>
                  </a:lnTo>
                  <a:lnTo>
                    <a:pt x="162228" y="15582"/>
                  </a:lnTo>
                  <a:lnTo>
                    <a:pt x="123410" y="34007"/>
                  </a:lnTo>
                  <a:lnTo>
                    <a:pt x="88633" y="58585"/>
                  </a:lnTo>
                  <a:lnTo>
                    <a:pt x="58601" y="88612"/>
                  </a:lnTo>
                  <a:lnTo>
                    <a:pt x="34019" y="123387"/>
                  </a:lnTo>
                  <a:lnTo>
                    <a:pt x="15588" y="162207"/>
                  </a:lnTo>
                  <a:lnTo>
                    <a:pt x="4014" y="204370"/>
                  </a:lnTo>
                  <a:lnTo>
                    <a:pt x="0" y="249174"/>
                  </a:lnTo>
                  <a:lnTo>
                    <a:pt x="0" y="1245870"/>
                  </a:lnTo>
                  <a:lnTo>
                    <a:pt x="4014" y="1290673"/>
                  </a:lnTo>
                  <a:lnTo>
                    <a:pt x="15588" y="1332836"/>
                  </a:lnTo>
                  <a:lnTo>
                    <a:pt x="34019" y="1371656"/>
                  </a:lnTo>
                  <a:lnTo>
                    <a:pt x="58601" y="1406431"/>
                  </a:lnTo>
                  <a:lnTo>
                    <a:pt x="88633" y="1436458"/>
                  </a:lnTo>
                  <a:lnTo>
                    <a:pt x="123410" y="1461036"/>
                  </a:lnTo>
                  <a:lnTo>
                    <a:pt x="162228" y="1479461"/>
                  </a:lnTo>
                  <a:lnTo>
                    <a:pt x="204384" y="1491031"/>
                  </a:lnTo>
                  <a:lnTo>
                    <a:pt x="249174" y="1495044"/>
                  </a:lnTo>
                  <a:lnTo>
                    <a:pt x="16380714" y="1495044"/>
                  </a:lnTo>
                  <a:lnTo>
                    <a:pt x="16425517" y="1491031"/>
                  </a:lnTo>
                  <a:lnTo>
                    <a:pt x="16467680" y="1479461"/>
                  </a:lnTo>
                  <a:lnTo>
                    <a:pt x="16506500" y="1461036"/>
                  </a:lnTo>
                  <a:lnTo>
                    <a:pt x="16541275" y="1436458"/>
                  </a:lnTo>
                  <a:lnTo>
                    <a:pt x="16571302" y="1406431"/>
                  </a:lnTo>
                  <a:lnTo>
                    <a:pt x="16595880" y="1371656"/>
                  </a:lnTo>
                  <a:lnTo>
                    <a:pt x="16614305" y="1332836"/>
                  </a:lnTo>
                  <a:lnTo>
                    <a:pt x="16625875" y="1290673"/>
                  </a:lnTo>
                  <a:lnTo>
                    <a:pt x="16629888" y="1245870"/>
                  </a:lnTo>
                  <a:lnTo>
                    <a:pt x="16629888" y="249174"/>
                  </a:lnTo>
                  <a:lnTo>
                    <a:pt x="16625875" y="204370"/>
                  </a:lnTo>
                  <a:lnTo>
                    <a:pt x="16614305" y="162207"/>
                  </a:lnTo>
                  <a:lnTo>
                    <a:pt x="16595880" y="123387"/>
                  </a:lnTo>
                  <a:lnTo>
                    <a:pt x="16571302" y="88612"/>
                  </a:lnTo>
                  <a:lnTo>
                    <a:pt x="16541275" y="58585"/>
                  </a:lnTo>
                  <a:lnTo>
                    <a:pt x="16506500" y="34007"/>
                  </a:lnTo>
                  <a:lnTo>
                    <a:pt x="16467680" y="15582"/>
                  </a:lnTo>
                  <a:lnTo>
                    <a:pt x="16425517" y="4012"/>
                  </a:lnTo>
                  <a:lnTo>
                    <a:pt x="16380714" y="0"/>
                  </a:lnTo>
                  <a:close/>
                </a:path>
              </a:pathLst>
            </a:custGeom>
            <a:solidFill>
              <a:srgbClr val="1D6D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23900" y="4410455"/>
              <a:ext cx="16630015" cy="1495425"/>
            </a:xfrm>
            <a:custGeom>
              <a:avLst/>
              <a:gdLst/>
              <a:ahLst/>
              <a:cxnLst/>
              <a:rect l="l" t="t" r="r" b="b"/>
              <a:pathLst>
                <a:path w="16630015" h="1495425">
                  <a:moveTo>
                    <a:pt x="0" y="249174"/>
                  </a:moveTo>
                  <a:lnTo>
                    <a:pt x="4014" y="204370"/>
                  </a:lnTo>
                  <a:lnTo>
                    <a:pt x="15588" y="162207"/>
                  </a:lnTo>
                  <a:lnTo>
                    <a:pt x="34019" y="123387"/>
                  </a:lnTo>
                  <a:lnTo>
                    <a:pt x="58601" y="88612"/>
                  </a:lnTo>
                  <a:lnTo>
                    <a:pt x="88633" y="58585"/>
                  </a:lnTo>
                  <a:lnTo>
                    <a:pt x="123410" y="34007"/>
                  </a:lnTo>
                  <a:lnTo>
                    <a:pt x="162228" y="15582"/>
                  </a:lnTo>
                  <a:lnTo>
                    <a:pt x="204384" y="4012"/>
                  </a:lnTo>
                  <a:lnTo>
                    <a:pt x="249174" y="0"/>
                  </a:lnTo>
                  <a:lnTo>
                    <a:pt x="16380714" y="0"/>
                  </a:lnTo>
                  <a:lnTo>
                    <a:pt x="16425517" y="4012"/>
                  </a:lnTo>
                  <a:lnTo>
                    <a:pt x="16467680" y="15582"/>
                  </a:lnTo>
                  <a:lnTo>
                    <a:pt x="16506500" y="34007"/>
                  </a:lnTo>
                  <a:lnTo>
                    <a:pt x="16541275" y="58585"/>
                  </a:lnTo>
                  <a:lnTo>
                    <a:pt x="16571302" y="88612"/>
                  </a:lnTo>
                  <a:lnTo>
                    <a:pt x="16595880" y="123387"/>
                  </a:lnTo>
                  <a:lnTo>
                    <a:pt x="16614305" y="162207"/>
                  </a:lnTo>
                  <a:lnTo>
                    <a:pt x="16625875" y="204370"/>
                  </a:lnTo>
                  <a:lnTo>
                    <a:pt x="16629888" y="249174"/>
                  </a:lnTo>
                  <a:lnTo>
                    <a:pt x="16629888" y="1245870"/>
                  </a:lnTo>
                  <a:lnTo>
                    <a:pt x="16625875" y="1290673"/>
                  </a:lnTo>
                  <a:lnTo>
                    <a:pt x="16614305" y="1332836"/>
                  </a:lnTo>
                  <a:lnTo>
                    <a:pt x="16595880" y="1371656"/>
                  </a:lnTo>
                  <a:lnTo>
                    <a:pt x="16571302" y="1406431"/>
                  </a:lnTo>
                  <a:lnTo>
                    <a:pt x="16541275" y="1436458"/>
                  </a:lnTo>
                  <a:lnTo>
                    <a:pt x="16506500" y="1461036"/>
                  </a:lnTo>
                  <a:lnTo>
                    <a:pt x="16467680" y="1479461"/>
                  </a:lnTo>
                  <a:lnTo>
                    <a:pt x="16425517" y="1491031"/>
                  </a:lnTo>
                  <a:lnTo>
                    <a:pt x="16380714" y="1495044"/>
                  </a:lnTo>
                  <a:lnTo>
                    <a:pt x="249174" y="1495044"/>
                  </a:lnTo>
                  <a:lnTo>
                    <a:pt x="204384" y="1491031"/>
                  </a:lnTo>
                  <a:lnTo>
                    <a:pt x="162228" y="1479461"/>
                  </a:lnTo>
                  <a:lnTo>
                    <a:pt x="123410" y="1461036"/>
                  </a:lnTo>
                  <a:lnTo>
                    <a:pt x="88633" y="1436458"/>
                  </a:lnTo>
                  <a:lnTo>
                    <a:pt x="58601" y="1406431"/>
                  </a:lnTo>
                  <a:lnTo>
                    <a:pt x="34019" y="1371656"/>
                  </a:lnTo>
                  <a:lnTo>
                    <a:pt x="15588" y="1332836"/>
                  </a:lnTo>
                  <a:lnTo>
                    <a:pt x="4014" y="1290673"/>
                  </a:lnTo>
                  <a:lnTo>
                    <a:pt x="0" y="1245870"/>
                  </a:lnTo>
                  <a:lnTo>
                    <a:pt x="0" y="249174"/>
                  </a:lnTo>
                  <a:close/>
                </a:path>
              </a:pathLst>
            </a:custGeom>
            <a:ln w="3175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96468" y="2170175"/>
              <a:ext cx="16735044" cy="1600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23900" y="2197608"/>
              <a:ext cx="16630015" cy="1495425"/>
            </a:xfrm>
            <a:custGeom>
              <a:avLst/>
              <a:gdLst/>
              <a:ahLst/>
              <a:cxnLst/>
              <a:rect l="l" t="t" r="r" b="b"/>
              <a:pathLst>
                <a:path w="16630015" h="1495425">
                  <a:moveTo>
                    <a:pt x="16380714" y="0"/>
                  </a:moveTo>
                  <a:lnTo>
                    <a:pt x="249174" y="0"/>
                  </a:lnTo>
                  <a:lnTo>
                    <a:pt x="204384" y="4012"/>
                  </a:lnTo>
                  <a:lnTo>
                    <a:pt x="162228" y="15582"/>
                  </a:lnTo>
                  <a:lnTo>
                    <a:pt x="123410" y="34007"/>
                  </a:lnTo>
                  <a:lnTo>
                    <a:pt x="88633" y="58585"/>
                  </a:lnTo>
                  <a:lnTo>
                    <a:pt x="58601" y="88612"/>
                  </a:lnTo>
                  <a:lnTo>
                    <a:pt x="34019" y="123387"/>
                  </a:lnTo>
                  <a:lnTo>
                    <a:pt x="15588" y="162207"/>
                  </a:lnTo>
                  <a:lnTo>
                    <a:pt x="4014" y="204370"/>
                  </a:lnTo>
                  <a:lnTo>
                    <a:pt x="0" y="249174"/>
                  </a:lnTo>
                  <a:lnTo>
                    <a:pt x="0" y="1245870"/>
                  </a:lnTo>
                  <a:lnTo>
                    <a:pt x="4014" y="1290673"/>
                  </a:lnTo>
                  <a:lnTo>
                    <a:pt x="15588" y="1332836"/>
                  </a:lnTo>
                  <a:lnTo>
                    <a:pt x="34019" y="1371656"/>
                  </a:lnTo>
                  <a:lnTo>
                    <a:pt x="58601" y="1406431"/>
                  </a:lnTo>
                  <a:lnTo>
                    <a:pt x="88633" y="1436458"/>
                  </a:lnTo>
                  <a:lnTo>
                    <a:pt x="123410" y="1461036"/>
                  </a:lnTo>
                  <a:lnTo>
                    <a:pt x="162228" y="1479461"/>
                  </a:lnTo>
                  <a:lnTo>
                    <a:pt x="204384" y="1491031"/>
                  </a:lnTo>
                  <a:lnTo>
                    <a:pt x="249174" y="1495044"/>
                  </a:lnTo>
                  <a:lnTo>
                    <a:pt x="16380714" y="1495044"/>
                  </a:lnTo>
                  <a:lnTo>
                    <a:pt x="16425517" y="1491031"/>
                  </a:lnTo>
                  <a:lnTo>
                    <a:pt x="16467680" y="1479461"/>
                  </a:lnTo>
                  <a:lnTo>
                    <a:pt x="16506500" y="1461036"/>
                  </a:lnTo>
                  <a:lnTo>
                    <a:pt x="16541275" y="1436458"/>
                  </a:lnTo>
                  <a:lnTo>
                    <a:pt x="16571302" y="1406431"/>
                  </a:lnTo>
                  <a:lnTo>
                    <a:pt x="16595880" y="1371656"/>
                  </a:lnTo>
                  <a:lnTo>
                    <a:pt x="16614305" y="1332836"/>
                  </a:lnTo>
                  <a:lnTo>
                    <a:pt x="16625875" y="1290673"/>
                  </a:lnTo>
                  <a:lnTo>
                    <a:pt x="16629888" y="1245870"/>
                  </a:lnTo>
                  <a:lnTo>
                    <a:pt x="16629888" y="249174"/>
                  </a:lnTo>
                  <a:lnTo>
                    <a:pt x="16625875" y="204370"/>
                  </a:lnTo>
                  <a:lnTo>
                    <a:pt x="16614305" y="162207"/>
                  </a:lnTo>
                  <a:lnTo>
                    <a:pt x="16595880" y="123387"/>
                  </a:lnTo>
                  <a:lnTo>
                    <a:pt x="16571302" y="88612"/>
                  </a:lnTo>
                  <a:lnTo>
                    <a:pt x="16541275" y="58585"/>
                  </a:lnTo>
                  <a:lnTo>
                    <a:pt x="16506500" y="34007"/>
                  </a:lnTo>
                  <a:lnTo>
                    <a:pt x="16467680" y="15582"/>
                  </a:lnTo>
                  <a:lnTo>
                    <a:pt x="16425517" y="4012"/>
                  </a:lnTo>
                  <a:lnTo>
                    <a:pt x="16380714" y="0"/>
                  </a:lnTo>
                  <a:close/>
                </a:path>
              </a:pathLst>
            </a:custGeom>
            <a:solidFill>
              <a:srgbClr val="1292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23900" y="2197608"/>
              <a:ext cx="16630015" cy="1495425"/>
            </a:xfrm>
            <a:custGeom>
              <a:avLst/>
              <a:gdLst/>
              <a:ahLst/>
              <a:cxnLst/>
              <a:rect l="l" t="t" r="r" b="b"/>
              <a:pathLst>
                <a:path w="16630015" h="1495425">
                  <a:moveTo>
                    <a:pt x="0" y="249174"/>
                  </a:moveTo>
                  <a:lnTo>
                    <a:pt x="4014" y="204370"/>
                  </a:lnTo>
                  <a:lnTo>
                    <a:pt x="15588" y="162207"/>
                  </a:lnTo>
                  <a:lnTo>
                    <a:pt x="34019" y="123387"/>
                  </a:lnTo>
                  <a:lnTo>
                    <a:pt x="58601" y="88612"/>
                  </a:lnTo>
                  <a:lnTo>
                    <a:pt x="88633" y="58585"/>
                  </a:lnTo>
                  <a:lnTo>
                    <a:pt x="123410" y="34007"/>
                  </a:lnTo>
                  <a:lnTo>
                    <a:pt x="162228" y="15582"/>
                  </a:lnTo>
                  <a:lnTo>
                    <a:pt x="204384" y="4012"/>
                  </a:lnTo>
                  <a:lnTo>
                    <a:pt x="249174" y="0"/>
                  </a:lnTo>
                  <a:lnTo>
                    <a:pt x="16380714" y="0"/>
                  </a:lnTo>
                  <a:lnTo>
                    <a:pt x="16425517" y="4012"/>
                  </a:lnTo>
                  <a:lnTo>
                    <a:pt x="16467680" y="15582"/>
                  </a:lnTo>
                  <a:lnTo>
                    <a:pt x="16506500" y="34007"/>
                  </a:lnTo>
                  <a:lnTo>
                    <a:pt x="16541275" y="58585"/>
                  </a:lnTo>
                  <a:lnTo>
                    <a:pt x="16571302" y="88612"/>
                  </a:lnTo>
                  <a:lnTo>
                    <a:pt x="16595880" y="123387"/>
                  </a:lnTo>
                  <a:lnTo>
                    <a:pt x="16614305" y="162207"/>
                  </a:lnTo>
                  <a:lnTo>
                    <a:pt x="16625875" y="204370"/>
                  </a:lnTo>
                  <a:lnTo>
                    <a:pt x="16629888" y="249174"/>
                  </a:lnTo>
                  <a:lnTo>
                    <a:pt x="16629888" y="1245870"/>
                  </a:lnTo>
                  <a:lnTo>
                    <a:pt x="16625875" y="1290673"/>
                  </a:lnTo>
                  <a:lnTo>
                    <a:pt x="16614305" y="1332836"/>
                  </a:lnTo>
                  <a:lnTo>
                    <a:pt x="16595880" y="1371656"/>
                  </a:lnTo>
                  <a:lnTo>
                    <a:pt x="16571302" y="1406431"/>
                  </a:lnTo>
                  <a:lnTo>
                    <a:pt x="16541275" y="1436458"/>
                  </a:lnTo>
                  <a:lnTo>
                    <a:pt x="16506500" y="1461036"/>
                  </a:lnTo>
                  <a:lnTo>
                    <a:pt x="16467680" y="1479461"/>
                  </a:lnTo>
                  <a:lnTo>
                    <a:pt x="16425517" y="1491031"/>
                  </a:lnTo>
                  <a:lnTo>
                    <a:pt x="16380714" y="1495044"/>
                  </a:lnTo>
                  <a:lnTo>
                    <a:pt x="249174" y="1495044"/>
                  </a:lnTo>
                  <a:lnTo>
                    <a:pt x="204384" y="1491031"/>
                  </a:lnTo>
                  <a:lnTo>
                    <a:pt x="162228" y="1479461"/>
                  </a:lnTo>
                  <a:lnTo>
                    <a:pt x="123410" y="1461036"/>
                  </a:lnTo>
                  <a:lnTo>
                    <a:pt x="88633" y="1436458"/>
                  </a:lnTo>
                  <a:lnTo>
                    <a:pt x="58601" y="1406431"/>
                  </a:lnTo>
                  <a:lnTo>
                    <a:pt x="34019" y="1371656"/>
                  </a:lnTo>
                  <a:lnTo>
                    <a:pt x="15588" y="1332836"/>
                  </a:lnTo>
                  <a:lnTo>
                    <a:pt x="4014" y="1290673"/>
                  </a:lnTo>
                  <a:lnTo>
                    <a:pt x="0" y="1245870"/>
                  </a:lnTo>
                  <a:lnTo>
                    <a:pt x="0" y="249174"/>
                  </a:lnTo>
                  <a:close/>
                </a:path>
              </a:pathLst>
            </a:custGeom>
            <a:ln w="3175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921702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95A82"/>
                </a:solidFill>
              </a:rPr>
              <a:t>Kubernetes Cluster</a:t>
            </a:r>
            <a:r>
              <a:rPr dirty="0" sz="5400" spc="-65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Components</a:t>
            </a:r>
            <a:endParaRPr sz="5400"/>
          </a:p>
        </p:txBody>
      </p:sp>
      <p:sp>
        <p:nvSpPr>
          <p:cNvPr id="13" name="object 13"/>
          <p:cNvSpPr txBox="1"/>
          <p:nvPr/>
        </p:nvSpPr>
        <p:spPr>
          <a:xfrm>
            <a:off x="937666" y="2113306"/>
            <a:ext cx="16025494" cy="6675755"/>
          </a:xfrm>
          <a:prstGeom prst="rect">
            <a:avLst/>
          </a:prstGeom>
        </p:spPr>
        <p:txBody>
          <a:bodyPr wrap="square" lIns="0" tIns="226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dirty="0" sz="2800" spc="-10" b="1">
                <a:solidFill>
                  <a:srgbClr val="FFFFFF"/>
                </a:solidFill>
                <a:latin typeface="Carlito"/>
                <a:cs typeface="Carlito"/>
              </a:rPr>
              <a:t>Master Node </a:t>
            </a:r>
            <a:r>
              <a:rPr dirty="0" sz="2800" spc="-5" b="1">
                <a:solidFill>
                  <a:srgbClr val="FFFFFF"/>
                </a:solidFill>
                <a:latin typeface="Carlito"/>
                <a:cs typeface="Carlito"/>
              </a:rPr>
              <a:t>: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Cluster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master manages the Kubernetes API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server,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resource controller and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scheduler.</a:t>
            </a:r>
            <a:r>
              <a:rPr dirty="0" sz="2800" spc="3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It’s</a:t>
            </a:r>
            <a:endParaRPr sz="2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lifecycle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is managed by Kubernetes engine when</a:t>
            </a:r>
            <a:r>
              <a:rPr dirty="0" sz="2800" spc="9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starting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00">
              <a:latin typeface="Carlito"/>
              <a:cs typeface="Carlito"/>
            </a:endParaRPr>
          </a:p>
          <a:p>
            <a:pPr marL="12700" marR="5080">
              <a:lnSpc>
                <a:spcPct val="150000"/>
              </a:lnSpc>
            </a:pPr>
            <a:r>
              <a:rPr dirty="0" sz="2800" spc="-10" b="1">
                <a:solidFill>
                  <a:srgbClr val="FFFFFF"/>
                </a:solidFill>
                <a:latin typeface="Carlito"/>
                <a:cs typeface="Carlito"/>
              </a:rPr>
              <a:t>Worker Node </a:t>
            </a:r>
            <a:r>
              <a:rPr dirty="0" sz="2800" spc="-5" b="1">
                <a:solidFill>
                  <a:srgbClr val="FFFFFF"/>
                </a:solidFill>
                <a:latin typeface="Carlito"/>
                <a:cs typeface="Carlito"/>
              </a:rPr>
              <a:t>: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Worker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node previously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known as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minions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may be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physical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machine or a virtual machine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based 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on the</a:t>
            </a:r>
            <a:r>
              <a:rPr dirty="0" sz="28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cluster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>
              <a:latin typeface="Carlito"/>
              <a:cs typeface="Carlito"/>
            </a:endParaRPr>
          </a:p>
          <a:p>
            <a:pPr marL="12700" marR="242570">
              <a:lnSpc>
                <a:spcPct val="150000"/>
              </a:lnSpc>
              <a:spcBef>
                <a:spcPts val="5"/>
              </a:spcBef>
            </a:pPr>
            <a:r>
              <a:rPr dirty="0" sz="2800" spc="-10" b="1">
                <a:solidFill>
                  <a:srgbClr val="FFFFFF"/>
                </a:solidFill>
                <a:latin typeface="Carlito"/>
                <a:cs typeface="Carlito"/>
              </a:rPr>
              <a:t>Pods </a:t>
            </a:r>
            <a:r>
              <a:rPr dirty="0" sz="2800" spc="-5" b="1">
                <a:solidFill>
                  <a:srgbClr val="FFFFFF"/>
                </a:solidFill>
                <a:latin typeface="Carlito"/>
                <a:cs typeface="Carlito"/>
              </a:rPr>
              <a:t>: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Pods are group of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containers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which are tightly coupled together.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This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done,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when the containers are 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dependent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on each</a:t>
            </a:r>
            <a:r>
              <a:rPr dirty="0" sz="2800" spc="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other.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Let’s </a:t>
            </a:r>
            <a:r>
              <a:rPr dirty="0" sz="2800">
                <a:solidFill>
                  <a:srgbClr val="5F5F5F"/>
                </a:solidFill>
                <a:latin typeface="Carlito"/>
                <a:cs typeface="Carlito"/>
              </a:rPr>
              <a:t>talk </a:t>
            </a: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about each of these in</a:t>
            </a:r>
            <a:r>
              <a:rPr dirty="0" sz="2800" spc="2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5F5F5F"/>
                </a:solidFill>
                <a:latin typeface="Carlito"/>
                <a:cs typeface="Carlito"/>
              </a:rPr>
              <a:t>detail: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858743" y="2759964"/>
            <a:ext cx="1495425" cy="5988050"/>
            <a:chOff x="15858743" y="2759964"/>
            <a:chExt cx="1495425" cy="5988050"/>
          </a:xfrm>
        </p:grpSpPr>
        <p:sp>
          <p:nvSpPr>
            <p:cNvPr id="15" name="object 15"/>
            <p:cNvSpPr/>
            <p:nvPr/>
          </p:nvSpPr>
          <p:spPr>
            <a:xfrm>
              <a:off x="15858743" y="2759964"/>
              <a:ext cx="1495044" cy="14950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5858743" y="5032248"/>
              <a:ext cx="1495044" cy="14950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858743" y="7446264"/>
              <a:ext cx="1301496" cy="13014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75072" y="2123643"/>
            <a:ext cx="656082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Kubernetes master is a collection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of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three</a:t>
            </a:r>
            <a:r>
              <a:rPr dirty="0" sz="2400" spc="-13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processes: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75072" y="2668269"/>
            <a:ext cx="1156716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4200" marR="5080" indent="-571500">
              <a:lnSpc>
                <a:spcPct val="15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  <a:tab pos="5441950" algn="l"/>
              </a:tabLst>
            </a:pPr>
            <a:r>
              <a:rPr dirty="0" sz="2400" spc="-5" b="1">
                <a:solidFill>
                  <a:srgbClr val="5F5F5F"/>
                </a:solidFill>
                <a:latin typeface="Carlito"/>
                <a:cs typeface="Carlito"/>
              </a:rPr>
              <a:t>Kube-apiserver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: It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validates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and configures all 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data for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 API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objects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which include 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pods, services, replica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controllers,</a:t>
            </a:r>
            <a:r>
              <a:rPr dirty="0" sz="2400" spc="-1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and	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others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75072" y="3941953"/>
            <a:ext cx="11321415" cy="1123950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540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 spc="-5" b="1">
                <a:solidFill>
                  <a:srgbClr val="5F5F5F"/>
                </a:solidFill>
                <a:latin typeface="Carlito"/>
                <a:cs typeface="Carlito"/>
              </a:rPr>
              <a:t>Kube-controller-manager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: It’s a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daemon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that includes 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non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terminating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loops</a:t>
            </a:r>
            <a:r>
              <a:rPr dirty="0" sz="2400" spc="-8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(that</a:t>
            </a:r>
            <a:endParaRPr sz="2400">
              <a:latin typeface="Carlito"/>
              <a:cs typeface="Carlito"/>
            </a:endParaRPr>
          </a:p>
          <a:p>
            <a:pPr marL="584200">
              <a:lnSpc>
                <a:spcPct val="100000"/>
              </a:lnSpc>
              <a:spcBef>
                <a:spcPts val="1445"/>
              </a:spcBef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regulates 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state of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system) shipped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with</a:t>
            </a:r>
            <a:r>
              <a:rPr dirty="0" sz="2400" spc="-6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Kubernetes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75072" y="5218303"/>
            <a:ext cx="1207516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4200" marR="5080" indent="-571500">
              <a:lnSpc>
                <a:spcPct val="15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 b="1">
                <a:solidFill>
                  <a:srgbClr val="5F5F5F"/>
                </a:solidFill>
                <a:latin typeface="Carlito"/>
                <a:cs typeface="Carlito"/>
              </a:rPr>
              <a:t>Etcd :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It is a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distributed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key-value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store designed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to reliably and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quickly preserve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and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provide 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access to critical</a:t>
            </a:r>
            <a:r>
              <a:rPr dirty="0" sz="2400" spc="-6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data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75072" y="6493210"/>
            <a:ext cx="11950700" cy="167258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84200" marR="5080" indent="-571500">
              <a:lnSpc>
                <a:spcPct val="150000"/>
              </a:lnSpc>
              <a:spcBef>
                <a:spcPts val="105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 spc="-5" b="1">
                <a:solidFill>
                  <a:srgbClr val="5F5F5F"/>
                </a:solidFill>
                <a:latin typeface="Carlito"/>
                <a:cs typeface="Carlito"/>
              </a:rPr>
              <a:t>Kube-scheduler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: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The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Kubernetes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scheduler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is a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workload-specific function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that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significantly 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impacts availability,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performance,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and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capacity. Workload-specific requirements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will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be  exposed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through the API as</a:t>
            </a:r>
            <a:r>
              <a:rPr dirty="0" sz="2400" spc="-3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required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548449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95A82"/>
                </a:solidFill>
              </a:rPr>
              <a:t>Kubernetes</a:t>
            </a:r>
            <a:r>
              <a:rPr dirty="0" sz="5400" spc="-85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Master</a:t>
            </a:r>
            <a:endParaRPr sz="5400"/>
          </a:p>
        </p:txBody>
      </p:sp>
      <p:grpSp>
        <p:nvGrpSpPr>
          <p:cNvPr id="8" name="object 8"/>
          <p:cNvGrpSpPr/>
          <p:nvPr/>
        </p:nvGrpSpPr>
        <p:grpSpPr>
          <a:xfrm>
            <a:off x="376427" y="1706752"/>
            <a:ext cx="4002404" cy="7985759"/>
            <a:chOff x="376427" y="1706752"/>
            <a:chExt cx="4002404" cy="7985759"/>
          </a:xfrm>
        </p:grpSpPr>
        <p:sp>
          <p:nvSpPr>
            <p:cNvPr id="9" name="object 9"/>
            <p:cNvSpPr/>
            <p:nvPr/>
          </p:nvSpPr>
          <p:spPr>
            <a:xfrm>
              <a:off x="4363974" y="1721357"/>
              <a:ext cx="0" cy="7956550"/>
            </a:xfrm>
            <a:custGeom>
              <a:avLst/>
              <a:gdLst/>
              <a:ahLst/>
              <a:cxnLst/>
              <a:rect l="l" t="t" r="r" b="b"/>
              <a:pathLst>
                <a:path w="0" h="7956550">
                  <a:moveTo>
                    <a:pt x="0" y="0"/>
                  </a:moveTo>
                  <a:lnTo>
                    <a:pt x="0" y="7956550"/>
                  </a:lnTo>
                </a:path>
              </a:pathLst>
            </a:custGeom>
            <a:ln w="28956">
              <a:solidFill>
                <a:srgbClr val="0551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6427" y="2872739"/>
              <a:ext cx="3825240" cy="13578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96061" y="2992374"/>
              <a:ext cx="3590925" cy="1123315"/>
            </a:xfrm>
            <a:custGeom>
              <a:avLst/>
              <a:gdLst/>
              <a:ahLst/>
              <a:cxnLst/>
              <a:rect l="l" t="t" r="r" b="b"/>
              <a:pathLst>
                <a:path w="3590925" h="1123314">
                  <a:moveTo>
                    <a:pt x="3590544" y="0"/>
                  </a:moveTo>
                  <a:lnTo>
                    <a:pt x="0" y="0"/>
                  </a:lnTo>
                  <a:lnTo>
                    <a:pt x="0" y="1123188"/>
                  </a:lnTo>
                  <a:lnTo>
                    <a:pt x="3590544" y="1123188"/>
                  </a:lnTo>
                  <a:lnTo>
                    <a:pt x="3590544" y="0"/>
                  </a:lnTo>
                  <a:close/>
                </a:path>
              </a:pathLst>
            </a:custGeom>
            <a:solidFill>
              <a:srgbClr val="0075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96061" y="2992374"/>
              <a:ext cx="3590925" cy="1123315"/>
            </a:xfrm>
            <a:custGeom>
              <a:avLst/>
              <a:gdLst/>
              <a:ahLst/>
              <a:cxnLst/>
              <a:rect l="l" t="t" r="r" b="b"/>
              <a:pathLst>
                <a:path w="3590925" h="1123314">
                  <a:moveTo>
                    <a:pt x="0" y="1123188"/>
                  </a:moveTo>
                  <a:lnTo>
                    <a:pt x="3590544" y="1123188"/>
                  </a:lnTo>
                  <a:lnTo>
                    <a:pt x="3590544" y="0"/>
                  </a:lnTo>
                  <a:lnTo>
                    <a:pt x="0" y="0"/>
                  </a:lnTo>
                  <a:lnTo>
                    <a:pt x="0" y="1123188"/>
                  </a:lnTo>
                  <a:close/>
                </a:path>
              </a:pathLst>
            </a:custGeom>
            <a:ln w="28956">
              <a:solidFill>
                <a:srgbClr val="00759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55319" y="3067811"/>
              <a:ext cx="970788" cy="970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81583" y="2977895"/>
            <a:ext cx="3619500" cy="115252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imes New Roman"/>
              <a:cs typeface="Times New Roman"/>
            </a:endParaRPr>
          </a:p>
          <a:p>
            <a:pPr algn="ctr" marL="550545">
              <a:lnSpc>
                <a:spcPct val="100000"/>
              </a:lnSpc>
            </a:pPr>
            <a:r>
              <a:rPr dirty="0" sz="2400" spc="-15" b="1">
                <a:solidFill>
                  <a:srgbClr val="FFFFFF"/>
                </a:solidFill>
                <a:latin typeface="Carlito"/>
                <a:cs typeface="Carlito"/>
              </a:rPr>
              <a:t>Master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6062" y="4751070"/>
            <a:ext cx="3590925" cy="1123315"/>
          </a:xfrm>
          <a:prstGeom prst="rect">
            <a:avLst/>
          </a:prstGeom>
          <a:ln w="28955">
            <a:solidFill>
              <a:srgbClr val="055180"/>
            </a:solidFill>
          </a:ln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Times New Roman"/>
              <a:cs typeface="Times New Roman"/>
            </a:endParaRPr>
          </a:p>
          <a:p>
            <a:pPr marL="1422400">
              <a:lnSpc>
                <a:spcPct val="100000"/>
              </a:lnSpc>
            </a:pPr>
            <a:r>
              <a:rPr dirty="0" sz="2400" spc="-35">
                <a:solidFill>
                  <a:srgbClr val="56555A"/>
                </a:solidFill>
                <a:latin typeface="Carlito"/>
                <a:cs typeface="Carlito"/>
              </a:rPr>
              <a:t>Worker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Node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6062" y="6509766"/>
            <a:ext cx="3590925" cy="1123315"/>
          </a:xfrm>
          <a:prstGeom prst="rect">
            <a:avLst/>
          </a:prstGeom>
          <a:ln w="28955">
            <a:solidFill>
              <a:srgbClr val="05518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Times New Roman"/>
              <a:cs typeface="Times New Roman"/>
            </a:endParaRPr>
          </a:p>
          <a:p>
            <a:pPr algn="ctr" marR="101600">
              <a:lnSpc>
                <a:spcPct val="100000"/>
              </a:lnSpc>
            </a:pPr>
            <a:r>
              <a:rPr dirty="0" sz="2400" spc="-20">
                <a:solidFill>
                  <a:srgbClr val="56555A"/>
                </a:solidFill>
                <a:latin typeface="Carlito"/>
                <a:cs typeface="Carlito"/>
              </a:rPr>
              <a:t>Pods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1123" y="4826508"/>
            <a:ext cx="1109980" cy="2806065"/>
            <a:chOff x="611123" y="4826508"/>
            <a:chExt cx="1109980" cy="2806065"/>
          </a:xfrm>
        </p:grpSpPr>
        <p:sp>
          <p:nvSpPr>
            <p:cNvPr id="18" name="object 18"/>
            <p:cNvSpPr/>
            <p:nvPr/>
          </p:nvSpPr>
          <p:spPr>
            <a:xfrm>
              <a:off x="748283" y="4826508"/>
              <a:ext cx="972312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11123" y="6527292"/>
              <a:ext cx="1104900" cy="1104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8288000" cy="10246360"/>
            </a:xfrm>
            <a:custGeom>
              <a:avLst/>
              <a:gdLst/>
              <a:ahLst/>
              <a:cxnLst/>
              <a:rect l="l" t="t" r="r" b="b"/>
              <a:pathLst>
                <a:path w="18288000" h="10246360">
                  <a:moveTo>
                    <a:pt x="292608" y="0"/>
                  </a:moveTo>
                  <a:lnTo>
                    <a:pt x="0" y="0"/>
                  </a:lnTo>
                  <a:lnTo>
                    <a:pt x="0" y="10236708"/>
                  </a:lnTo>
                  <a:lnTo>
                    <a:pt x="292608" y="10236708"/>
                  </a:lnTo>
                  <a:lnTo>
                    <a:pt x="292608" y="0"/>
                  </a:lnTo>
                  <a:close/>
                </a:path>
                <a:path w="18288000" h="10246360">
                  <a:moveTo>
                    <a:pt x="18288000" y="0"/>
                  </a:moveTo>
                  <a:lnTo>
                    <a:pt x="17995392" y="0"/>
                  </a:lnTo>
                  <a:lnTo>
                    <a:pt x="17995392" y="10245852"/>
                  </a:lnTo>
                  <a:lnTo>
                    <a:pt x="18288000" y="10245852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9588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9601199"/>
            <a:ext cx="18288000" cy="685800"/>
          </a:xfrm>
          <a:custGeom>
            <a:avLst/>
            <a:gdLst/>
            <a:ahLst/>
            <a:cxnLst/>
            <a:rect l="l" t="t" r="r" b="b"/>
            <a:pathLst>
              <a:path w="18288000" h="685800">
                <a:moveTo>
                  <a:pt x="18288000" y="0"/>
                </a:moveTo>
                <a:lnTo>
                  <a:pt x="0" y="0"/>
                </a:lnTo>
                <a:lnTo>
                  <a:pt x="0" y="685800"/>
                </a:lnTo>
                <a:lnTo>
                  <a:pt x="18288000" y="6858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9588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8288000" cy="7174230"/>
            <a:chOff x="0" y="0"/>
            <a:chExt cx="18288000" cy="7174230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18288000" cy="248920"/>
            </a:xfrm>
            <a:custGeom>
              <a:avLst/>
              <a:gdLst/>
              <a:ahLst/>
              <a:cxnLst/>
              <a:rect l="l" t="t" r="r" b="b"/>
              <a:pathLst>
                <a:path w="18288000" h="248920">
                  <a:moveTo>
                    <a:pt x="0" y="248411"/>
                  </a:moveTo>
                  <a:lnTo>
                    <a:pt x="18288000" y="24841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248411"/>
                  </a:lnTo>
                  <a:close/>
                </a:path>
              </a:pathLst>
            </a:custGeom>
            <a:solidFill>
              <a:srgbClr val="0958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705343" y="246888"/>
              <a:ext cx="2877311" cy="7284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34974" y="1715261"/>
              <a:ext cx="16421100" cy="0"/>
            </a:xfrm>
            <a:custGeom>
              <a:avLst/>
              <a:gdLst/>
              <a:ahLst/>
              <a:cxnLst/>
              <a:rect l="l" t="t" r="r" b="b"/>
              <a:pathLst>
                <a:path w="16421100" h="0">
                  <a:moveTo>
                    <a:pt x="0" y="0"/>
                  </a:moveTo>
                  <a:lnTo>
                    <a:pt x="16421100" y="0"/>
                  </a:lnTo>
                </a:path>
              </a:pathLst>
            </a:custGeom>
            <a:ln w="28956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266944" y="586740"/>
              <a:ext cx="6587490" cy="65874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614415" y="582168"/>
              <a:ext cx="6294120" cy="62941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1054608" y="9448800"/>
            <a:ext cx="2287905" cy="844550"/>
            <a:chOff x="1054608" y="9448800"/>
            <a:chExt cx="2287905" cy="844550"/>
          </a:xfrm>
        </p:grpSpPr>
        <p:sp>
          <p:nvSpPr>
            <p:cNvPr id="13" name="object 13"/>
            <p:cNvSpPr/>
            <p:nvPr/>
          </p:nvSpPr>
          <p:spPr>
            <a:xfrm>
              <a:off x="1059180" y="9453365"/>
              <a:ext cx="2276856" cy="83363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60704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0" y="832103"/>
                  </a:moveTo>
                  <a:lnTo>
                    <a:pt x="2275332" y="832103"/>
                  </a:lnTo>
                  <a:lnTo>
                    <a:pt x="2275332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26464" y="9675875"/>
              <a:ext cx="1543812" cy="3901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949320" y="6147561"/>
            <a:ext cx="12383135" cy="12452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10">
                <a:solidFill>
                  <a:srgbClr val="FFFFFF"/>
                </a:solidFill>
              </a:rPr>
              <a:t>DevOps </a:t>
            </a:r>
            <a:r>
              <a:rPr dirty="0" sz="8000" spc="-5">
                <a:solidFill>
                  <a:srgbClr val="FFFFFF"/>
                </a:solidFill>
              </a:rPr>
              <a:t>Certification</a:t>
            </a:r>
            <a:r>
              <a:rPr dirty="0" sz="8000" spc="-85">
                <a:solidFill>
                  <a:srgbClr val="FFFFFF"/>
                </a:solidFill>
              </a:rPr>
              <a:t> </a:t>
            </a:r>
            <a:r>
              <a:rPr dirty="0" sz="8000" spc="-5">
                <a:solidFill>
                  <a:srgbClr val="FFFFFF"/>
                </a:solidFill>
              </a:rPr>
              <a:t>Training</a:t>
            </a:r>
            <a:endParaRPr sz="8000"/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7287259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95A82"/>
                </a:solidFill>
              </a:rPr>
              <a:t>Kubernetes Worker</a:t>
            </a:r>
            <a:r>
              <a:rPr dirty="0" sz="5400" spc="-80">
                <a:solidFill>
                  <a:srgbClr val="095A82"/>
                </a:solidFill>
              </a:rPr>
              <a:t> </a:t>
            </a:r>
            <a:r>
              <a:rPr dirty="0" sz="5400">
                <a:solidFill>
                  <a:srgbClr val="095A82"/>
                </a:solidFill>
              </a:rPr>
              <a:t>Node</a:t>
            </a:r>
            <a:endParaRPr sz="5400"/>
          </a:p>
        </p:txBody>
      </p:sp>
      <p:grpSp>
        <p:nvGrpSpPr>
          <p:cNvPr id="3" name="object 3"/>
          <p:cNvGrpSpPr/>
          <p:nvPr/>
        </p:nvGrpSpPr>
        <p:grpSpPr>
          <a:xfrm>
            <a:off x="376427" y="3067811"/>
            <a:ext cx="3825240" cy="2921635"/>
            <a:chOff x="376427" y="3067811"/>
            <a:chExt cx="3825240" cy="2921635"/>
          </a:xfrm>
        </p:grpSpPr>
        <p:sp>
          <p:nvSpPr>
            <p:cNvPr id="4" name="object 4"/>
            <p:cNvSpPr/>
            <p:nvPr/>
          </p:nvSpPr>
          <p:spPr>
            <a:xfrm>
              <a:off x="376427" y="4631436"/>
              <a:ext cx="3825240" cy="13578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96061" y="4751069"/>
              <a:ext cx="3590925" cy="1123315"/>
            </a:xfrm>
            <a:custGeom>
              <a:avLst/>
              <a:gdLst/>
              <a:ahLst/>
              <a:cxnLst/>
              <a:rect l="l" t="t" r="r" b="b"/>
              <a:pathLst>
                <a:path w="3590925" h="1123314">
                  <a:moveTo>
                    <a:pt x="3590544" y="0"/>
                  </a:moveTo>
                  <a:lnTo>
                    <a:pt x="0" y="0"/>
                  </a:lnTo>
                  <a:lnTo>
                    <a:pt x="0" y="1123188"/>
                  </a:lnTo>
                  <a:lnTo>
                    <a:pt x="3590544" y="1123188"/>
                  </a:lnTo>
                  <a:lnTo>
                    <a:pt x="3590544" y="0"/>
                  </a:lnTo>
                  <a:close/>
                </a:path>
              </a:pathLst>
            </a:custGeom>
            <a:solidFill>
              <a:srgbClr val="0075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96061" y="4751069"/>
              <a:ext cx="3590925" cy="1123315"/>
            </a:xfrm>
            <a:custGeom>
              <a:avLst/>
              <a:gdLst/>
              <a:ahLst/>
              <a:cxnLst/>
              <a:rect l="l" t="t" r="r" b="b"/>
              <a:pathLst>
                <a:path w="3590925" h="1123314">
                  <a:moveTo>
                    <a:pt x="0" y="1123188"/>
                  </a:moveTo>
                  <a:lnTo>
                    <a:pt x="3590544" y="1123188"/>
                  </a:lnTo>
                  <a:lnTo>
                    <a:pt x="3590544" y="0"/>
                  </a:lnTo>
                  <a:lnTo>
                    <a:pt x="0" y="0"/>
                  </a:lnTo>
                  <a:lnTo>
                    <a:pt x="0" y="1123188"/>
                  </a:lnTo>
                  <a:close/>
                </a:path>
              </a:pathLst>
            </a:custGeom>
            <a:ln w="28956">
              <a:solidFill>
                <a:srgbClr val="00759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55319" y="3067811"/>
              <a:ext cx="970788" cy="970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96062" y="2992373"/>
            <a:ext cx="3590925" cy="1123315"/>
          </a:xfrm>
          <a:prstGeom prst="rect">
            <a:avLst/>
          </a:prstGeom>
          <a:ln w="28955">
            <a:solidFill>
              <a:srgbClr val="055180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/>
              <a:cs typeface="Times New Roman"/>
            </a:endParaRPr>
          </a:p>
          <a:p>
            <a:pPr algn="ctr" marL="530860">
              <a:lnSpc>
                <a:spcPct val="100000"/>
              </a:lnSpc>
              <a:spcBef>
                <a:spcPts val="5"/>
              </a:spcBef>
            </a:pP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Master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1583" y="4736591"/>
            <a:ext cx="3619500" cy="115252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1436370">
              <a:lnSpc>
                <a:spcPct val="100000"/>
              </a:lnSpc>
            </a:pPr>
            <a:r>
              <a:rPr dirty="0" sz="2400" spc="-30" b="1">
                <a:solidFill>
                  <a:srgbClr val="FFFFFF"/>
                </a:solidFill>
                <a:latin typeface="Carlito"/>
                <a:cs typeface="Carlito"/>
              </a:rPr>
              <a:t>Worker</a:t>
            </a:r>
            <a:r>
              <a:rPr dirty="0" sz="24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Node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6062" y="6509766"/>
            <a:ext cx="3590925" cy="1123315"/>
          </a:xfrm>
          <a:prstGeom prst="rect">
            <a:avLst/>
          </a:prstGeom>
          <a:ln w="28955">
            <a:solidFill>
              <a:srgbClr val="055180"/>
            </a:solidFill>
          </a:ln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Times New Roman"/>
              <a:cs typeface="Times New Roman"/>
            </a:endParaRPr>
          </a:p>
          <a:p>
            <a:pPr algn="ctr" marR="101600">
              <a:lnSpc>
                <a:spcPct val="100000"/>
              </a:lnSpc>
            </a:pPr>
            <a:r>
              <a:rPr dirty="0" sz="2400" spc="-20">
                <a:solidFill>
                  <a:srgbClr val="56555A"/>
                </a:solidFill>
                <a:latin typeface="Carlito"/>
                <a:cs typeface="Carlito"/>
              </a:rPr>
              <a:t>Pods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1123" y="1721357"/>
            <a:ext cx="3767454" cy="7956550"/>
            <a:chOff x="611123" y="1721357"/>
            <a:chExt cx="3767454" cy="7956550"/>
          </a:xfrm>
        </p:grpSpPr>
        <p:sp>
          <p:nvSpPr>
            <p:cNvPr id="12" name="object 12"/>
            <p:cNvSpPr/>
            <p:nvPr/>
          </p:nvSpPr>
          <p:spPr>
            <a:xfrm>
              <a:off x="748283" y="4826507"/>
              <a:ext cx="972312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11123" y="6527292"/>
              <a:ext cx="1104900" cy="1104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363973" y="1721357"/>
              <a:ext cx="0" cy="7956550"/>
            </a:xfrm>
            <a:custGeom>
              <a:avLst/>
              <a:gdLst/>
              <a:ahLst/>
              <a:cxnLst/>
              <a:rect l="l" t="t" r="r" b="b"/>
              <a:pathLst>
                <a:path w="0" h="7956550">
                  <a:moveTo>
                    <a:pt x="0" y="0"/>
                  </a:moveTo>
                  <a:lnTo>
                    <a:pt x="0" y="7956550"/>
                  </a:lnTo>
                </a:path>
              </a:pathLst>
            </a:custGeom>
            <a:ln w="28956">
              <a:solidFill>
                <a:srgbClr val="05518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775072" y="2123643"/>
            <a:ext cx="588200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Worker node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in the cluster runs two</a:t>
            </a:r>
            <a:r>
              <a:rPr dirty="0" sz="2400" spc="-8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processes: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775072" y="2668269"/>
            <a:ext cx="1234059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4200" marR="5080" indent="-571500">
              <a:lnSpc>
                <a:spcPct val="15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 spc="-5" b="1">
                <a:solidFill>
                  <a:srgbClr val="5F5F5F"/>
                </a:solidFill>
                <a:latin typeface="Carlito"/>
                <a:cs typeface="Carlito"/>
              </a:rPr>
              <a:t>Kubelet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: It’s a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foremost node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agent running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on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each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node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works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under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 terms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of PodSec.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 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PodSpec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is a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YAML or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JSON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object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that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describes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</a:t>
            </a:r>
            <a:r>
              <a:rPr dirty="0" sz="2400" spc="-6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pod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75072" y="4125214"/>
            <a:ext cx="78187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 spc="-5" b="1">
                <a:solidFill>
                  <a:srgbClr val="5F5F5F"/>
                </a:solidFill>
                <a:latin typeface="Carlito"/>
                <a:cs typeface="Carlito"/>
              </a:rPr>
              <a:t>Kube-Proxy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: Kubenetes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network proxy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runs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on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each</a:t>
            </a:r>
            <a:r>
              <a:rPr dirty="0" sz="2400" spc="-10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node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75072" y="4669662"/>
            <a:ext cx="11689080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584200" marR="5080" indent="-571500">
              <a:lnSpc>
                <a:spcPct val="15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</a:tabLst>
            </a:pPr>
            <a:r>
              <a:rPr dirty="0" sz="2400" spc="-5" b="1">
                <a:solidFill>
                  <a:srgbClr val="5F5F5F"/>
                </a:solidFill>
                <a:latin typeface="Carlito"/>
                <a:cs typeface="Carlito"/>
              </a:rPr>
              <a:t>Container Runtime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: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The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container runtime is 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software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that is responsible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for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running  containers.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Kubernetes supports several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runtimes: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Docker,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rkt, runc and any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OCI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runtime- 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spec</a:t>
            </a:r>
            <a:r>
              <a:rPr dirty="0" sz="2400" spc="-1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implementation.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482092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95A82"/>
                </a:solidFill>
              </a:rPr>
              <a:t>Kubernetes</a:t>
            </a:r>
            <a:r>
              <a:rPr dirty="0" sz="5400" spc="-90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Pods</a:t>
            </a:r>
            <a:endParaRPr sz="5400"/>
          </a:p>
        </p:txBody>
      </p:sp>
      <p:grpSp>
        <p:nvGrpSpPr>
          <p:cNvPr id="3" name="object 3"/>
          <p:cNvGrpSpPr/>
          <p:nvPr/>
        </p:nvGrpSpPr>
        <p:grpSpPr>
          <a:xfrm>
            <a:off x="376427" y="3067811"/>
            <a:ext cx="3825240" cy="4680585"/>
            <a:chOff x="376427" y="3067811"/>
            <a:chExt cx="3825240" cy="4680585"/>
          </a:xfrm>
        </p:grpSpPr>
        <p:sp>
          <p:nvSpPr>
            <p:cNvPr id="4" name="object 4"/>
            <p:cNvSpPr/>
            <p:nvPr/>
          </p:nvSpPr>
          <p:spPr>
            <a:xfrm>
              <a:off x="376427" y="6390132"/>
              <a:ext cx="3825240" cy="135788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96061" y="6509765"/>
              <a:ext cx="3590925" cy="1123315"/>
            </a:xfrm>
            <a:custGeom>
              <a:avLst/>
              <a:gdLst/>
              <a:ahLst/>
              <a:cxnLst/>
              <a:rect l="l" t="t" r="r" b="b"/>
              <a:pathLst>
                <a:path w="3590925" h="1123315">
                  <a:moveTo>
                    <a:pt x="3590544" y="0"/>
                  </a:moveTo>
                  <a:lnTo>
                    <a:pt x="0" y="0"/>
                  </a:lnTo>
                  <a:lnTo>
                    <a:pt x="0" y="1123187"/>
                  </a:lnTo>
                  <a:lnTo>
                    <a:pt x="3590544" y="1123187"/>
                  </a:lnTo>
                  <a:lnTo>
                    <a:pt x="3590544" y="0"/>
                  </a:lnTo>
                  <a:close/>
                </a:path>
              </a:pathLst>
            </a:custGeom>
            <a:solidFill>
              <a:srgbClr val="00759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96061" y="6509765"/>
              <a:ext cx="3590925" cy="1123315"/>
            </a:xfrm>
            <a:custGeom>
              <a:avLst/>
              <a:gdLst/>
              <a:ahLst/>
              <a:cxnLst/>
              <a:rect l="l" t="t" r="r" b="b"/>
              <a:pathLst>
                <a:path w="3590925" h="1123315">
                  <a:moveTo>
                    <a:pt x="0" y="1123187"/>
                  </a:moveTo>
                  <a:lnTo>
                    <a:pt x="3590544" y="1123187"/>
                  </a:lnTo>
                  <a:lnTo>
                    <a:pt x="3590544" y="0"/>
                  </a:lnTo>
                  <a:lnTo>
                    <a:pt x="0" y="0"/>
                  </a:lnTo>
                  <a:lnTo>
                    <a:pt x="0" y="1123187"/>
                  </a:lnTo>
                  <a:close/>
                </a:path>
              </a:pathLst>
            </a:custGeom>
            <a:ln w="28955">
              <a:solidFill>
                <a:srgbClr val="00759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55319" y="3067811"/>
              <a:ext cx="970788" cy="970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96062" y="2992373"/>
            <a:ext cx="3590925" cy="1123315"/>
          </a:xfrm>
          <a:prstGeom prst="rect">
            <a:avLst/>
          </a:prstGeom>
          <a:ln w="28955">
            <a:solidFill>
              <a:srgbClr val="055180"/>
            </a:solidFill>
          </a:ln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Times New Roman"/>
              <a:cs typeface="Times New Roman"/>
            </a:endParaRPr>
          </a:p>
          <a:p>
            <a:pPr algn="ctr" marL="530860">
              <a:lnSpc>
                <a:spcPct val="100000"/>
              </a:lnSpc>
              <a:spcBef>
                <a:spcPts val="5"/>
              </a:spcBef>
            </a:pP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Master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6062" y="4751070"/>
            <a:ext cx="3590925" cy="1123315"/>
          </a:xfrm>
          <a:prstGeom prst="rect">
            <a:avLst/>
          </a:prstGeom>
          <a:ln w="28955">
            <a:solidFill>
              <a:srgbClr val="055180"/>
            </a:solidFill>
          </a:ln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Times New Roman"/>
              <a:cs typeface="Times New Roman"/>
            </a:endParaRPr>
          </a:p>
          <a:p>
            <a:pPr marL="1422400">
              <a:lnSpc>
                <a:spcPct val="100000"/>
              </a:lnSpc>
            </a:pPr>
            <a:r>
              <a:rPr dirty="0" sz="2400" spc="-35">
                <a:solidFill>
                  <a:srgbClr val="56555A"/>
                </a:solidFill>
                <a:latin typeface="Carlito"/>
                <a:cs typeface="Carlito"/>
              </a:rPr>
              <a:t>Worker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Node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1583" y="6495288"/>
            <a:ext cx="3619500" cy="115252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Times New Roman"/>
              <a:cs typeface="Times New Roman"/>
            </a:endParaRPr>
          </a:p>
          <a:p>
            <a:pPr algn="ctr" marR="85725">
              <a:lnSpc>
                <a:spcPct val="100000"/>
              </a:lnSpc>
            </a:pPr>
            <a:r>
              <a:rPr dirty="0" sz="2400" spc="-15" b="1">
                <a:solidFill>
                  <a:srgbClr val="FFFFFF"/>
                </a:solidFill>
                <a:latin typeface="Carlito"/>
                <a:cs typeface="Carlito"/>
              </a:rPr>
              <a:t>Pods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1123" y="1721357"/>
            <a:ext cx="13963015" cy="7956550"/>
            <a:chOff x="611123" y="1721357"/>
            <a:chExt cx="13963015" cy="7956550"/>
          </a:xfrm>
        </p:grpSpPr>
        <p:sp>
          <p:nvSpPr>
            <p:cNvPr id="12" name="object 12"/>
            <p:cNvSpPr/>
            <p:nvPr/>
          </p:nvSpPr>
          <p:spPr>
            <a:xfrm>
              <a:off x="748283" y="4826507"/>
              <a:ext cx="972312" cy="9707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11123" y="6527292"/>
              <a:ext cx="1104900" cy="1104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363973" y="1721357"/>
              <a:ext cx="0" cy="7956550"/>
            </a:xfrm>
            <a:custGeom>
              <a:avLst/>
              <a:gdLst/>
              <a:ahLst/>
              <a:cxnLst/>
              <a:rect l="l" t="t" r="r" b="b"/>
              <a:pathLst>
                <a:path w="0" h="7956550">
                  <a:moveTo>
                    <a:pt x="0" y="0"/>
                  </a:moveTo>
                  <a:lnTo>
                    <a:pt x="0" y="7956550"/>
                  </a:lnTo>
                </a:path>
              </a:pathLst>
            </a:custGeom>
            <a:ln w="28956">
              <a:solidFill>
                <a:srgbClr val="05518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176771" y="5148084"/>
              <a:ext cx="8343138" cy="40972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524244" y="5143499"/>
              <a:ext cx="8049767" cy="38039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4775072" y="1913635"/>
            <a:ext cx="108242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Containers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are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deployed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and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scheduled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through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Kubernetes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in a group called</a:t>
            </a:r>
            <a:r>
              <a:rPr dirty="0" sz="2400" spc="-7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pods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775072" y="2457957"/>
            <a:ext cx="1011618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4200" marR="5080" indent="-571500">
              <a:lnSpc>
                <a:spcPct val="15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These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are tightly coupled containers i.e the applications running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on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them</a:t>
            </a:r>
            <a:r>
              <a:rPr dirty="0" sz="2400" spc="-15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are 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dependent on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each</a:t>
            </a:r>
            <a:r>
              <a:rPr dirty="0" sz="2400" spc="-1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other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75072" y="3732509"/>
            <a:ext cx="11015345" cy="1122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84200" marR="5080" indent="-571500">
              <a:lnSpc>
                <a:spcPct val="150000"/>
              </a:lnSpc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1 to 5 tightly coupled containers can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be stored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in a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pod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that collaborate to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provide</a:t>
            </a:r>
            <a:r>
              <a:rPr dirty="0" sz="2400" spc="-19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 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service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7666" y="645617"/>
            <a:ext cx="961580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b="1">
                <a:solidFill>
                  <a:srgbClr val="095A82"/>
                </a:solidFill>
                <a:latin typeface="Carlito"/>
                <a:cs typeface="Carlito"/>
              </a:rPr>
              <a:t>Setting up the Kubernetes</a:t>
            </a:r>
            <a:r>
              <a:rPr dirty="0" sz="5400" spc="-90" b="1">
                <a:solidFill>
                  <a:srgbClr val="095A82"/>
                </a:solidFill>
                <a:latin typeface="Carlito"/>
                <a:cs typeface="Carlito"/>
              </a:rPr>
              <a:t> </a:t>
            </a:r>
            <a:r>
              <a:rPr dirty="0" sz="5400" spc="-5" b="1">
                <a:solidFill>
                  <a:srgbClr val="095A82"/>
                </a:solidFill>
                <a:latin typeface="Carlito"/>
                <a:cs typeface="Carlito"/>
              </a:rPr>
              <a:t>Cluster</a:t>
            </a:r>
            <a:endParaRPr sz="5400">
              <a:latin typeface="Carlito"/>
              <a:cs typeface="Carli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74520" y="2188401"/>
            <a:ext cx="13084175" cy="6247130"/>
            <a:chOff x="1874520" y="2188401"/>
            <a:chExt cx="13084175" cy="6247130"/>
          </a:xfrm>
        </p:grpSpPr>
        <p:sp>
          <p:nvSpPr>
            <p:cNvPr id="4" name="object 4"/>
            <p:cNvSpPr/>
            <p:nvPr/>
          </p:nvSpPr>
          <p:spPr>
            <a:xfrm>
              <a:off x="1874520" y="2923032"/>
              <a:ext cx="3965448" cy="55123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10100" y="2193036"/>
              <a:ext cx="10293858" cy="34404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005060" y="3003804"/>
              <a:ext cx="4243578" cy="20307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972177" y="2202879"/>
              <a:ext cx="9972040" cy="3118485"/>
            </a:xfrm>
            <a:custGeom>
              <a:avLst/>
              <a:gdLst/>
              <a:ahLst/>
              <a:cxnLst/>
              <a:rect l="l" t="t" r="r" b="b"/>
              <a:pathLst>
                <a:path w="9972040" h="3118485">
                  <a:moveTo>
                    <a:pt x="7295557" y="0"/>
                  </a:moveTo>
                  <a:lnTo>
                    <a:pt x="7236722" y="612"/>
                  </a:lnTo>
                  <a:lnTo>
                    <a:pt x="7177647" y="1985"/>
                  </a:lnTo>
                  <a:lnTo>
                    <a:pt x="7118350" y="4126"/>
                  </a:lnTo>
                  <a:lnTo>
                    <a:pt x="7057512" y="7124"/>
                  </a:lnTo>
                  <a:lnTo>
                    <a:pt x="6997109" y="10905"/>
                  </a:lnTo>
                  <a:lnTo>
                    <a:pt x="6937154" y="15459"/>
                  </a:lnTo>
                  <a:lnTo>
                    <a:pt x="6877661" y="20778"/>
                  </a:lnTo>
                  <a:lnTo>
                    <a:pt x="6818643" y="26852"/>
                  </a:lnTo>
                  <a:lnTo>
                    <a:pt x="6760114" y="33672"/>
                  </a:lnTo>
                  <a:lnTo>
                    <a:pt x="6702086" y="41228"/>
                  </a:lnTo>
                  <a:lnTo>
                    <a:pt x="6644575" y="49513"/>
                  </a:lnTo>
                  <a:lnTo>
                    <a:pt x="6587593" y="58515"/>
                  </a:lnTo>
                  <a:lnTo>
                    <a:pt x="6531154" y="68227"/>
                  </a:lnTo>
                  <a:lnTo>
                    <a:pt x="6475272" y="78639"/>
                  </a:lnTo>
                  <a:lnTo>
                    <a:pt x="6419960" y="89742"/>
                  </a:lnTo>
                  <a:lnTo>
                    <a:pt x="6365232" y="101526"/>
                  </a:lnTo>
                  <a:lnTo>
                    <a:pt x="6311101" y="113983"/>
                  </a:lnTo>
                  <a:lnTo>
                    <a:pt x="6257581" y="127102"/>
                  </a:lnTo>
                  <a:lnTo>
                    <a:pt x="6204685" y="140876"/>
                  </a:lnTo>
                  <a:lnTo>
                    <a:pt x="6152427" y="155295"/>
                  </a:lnTo>
                  <a:lnTo>
                    <a:pt x="6100822" y="170349"/>
                  </a:lnTo>
                  <a:lnTo>
                    <a:pt x="6049881" y="186030"/>
                  </a:lnTo>
                  <a:lnTo>
                    <a:pt x="5999619" y="202328"/>
                  </a:lnTo>
                  <a:lnTo>
                    <a:pt x="5950049" y="219234"/>
                  </a:lnTo>
                  <a:lnTo>
                    <a:pt x="5901186" y="236738"/>
                  </a:lnTo>
                  <a:lnTo>
                    <a:pt x="5853042" y="254832"/>
                  </a:lnTo>
                  <a:lnTo>
                    <a:pt x="5805630" y="273507"/>
                  </a:lnTo>
                  <a:lnTo>
                    <a:pt x="5758966" y="292753"/>
                  </a:lnTo>
                  <a:lnTo>
                    <a:pt x="5713062" y="312561"/>
                  </a:lnTo>
                  <a:lnTo>
                    <a:pt x="5667932" y="332922"/>
                  </a:lnTo>
                  <a:lnTo>
                    <a:pt x="5623589" y="353826"/>
                  </a:lnTo>
                  <a:lnTo>
                    <a:pt x="5580047" y="375265"/>
                  </a:lnTo>
                  <a:lnTo>
                    <a:pt x="5537319" y="397229"/>
                  </a:lnTo>
                  <a:lnTo>
                    <a:pt x="5495420" y="419708"/>
                  </a:lnTo>
                  <a:lnTo>
                    <a:pt x="5454362" y="442695"/>
                  </a:lnTo>
                  <a:lnTo>
                    <a:pt x="5414160" y="466180"/>
                  </a:lnTo>
                  <a:lnTo>
                    <a:pt x="5374827" y="490152"/>
                  </a:lnTo>
                  <a:lnTo>
                    <a:pt x="5336376" y="514604"/>
                  </a:lnTo>
                  <a:lnTo>
                    <a:pt x="5298821" y="539526"/>
                  </a:lnTo>
                  <a:lnTo>
                    <a:pt x="5262175" y="564909"/>
                  </a:lnTo>
                  <a:lnTo>
                    <a:pt x="5226453" y="590744"/>
                  </a:lnTo>
                  <a:lnTo>
                    <a:pt x="5191667" y="617020"/>
                  </a:lnTo>
                  <a:lnTo>
                    <a:pt x="5157832" y="643730"/>
                  </a:lnTo>
                  <a:lnTo>
                    <a:pt x="5124960" y="670865"/>
                  </a:lnTo>
                  <a:lnTo>
                    <a:pt x="5093067" y="698413"/>
                  </a:lnTo>
                  <a:lnTo>
                    <a:pt x="5062164" y="726368"/>
                  </a:lnTo>
                  <a:lnTo>
                    <a:pt x="5032265" y="754719"/>
                  </a:lnTo>
                  <a:lnTo>
                    <a:pt x="5003385" y="783457"/>
                  </a:lnTo>
                  <a:lnTo>
                    <a:pt x="4975537" y="812573"/>
                  </a:lnTo>
                  <a:lnTo>
                    <a:pt x="4948734" y="842058"/>
                  </a:lnTo>
                  <a:lnTo>
                    <a:pt x="4922990" y="871903"/>
                  </a:lnTo>
                  <a:lnTo>
                    <a:pt x="4898318" y="902098"/>
                  </a:lnTo>
                  <a:lnTo>
                    <a:pt x="4874733" y="932634"/>
                  </a:lnTo>
                  <a:lnTo>
                    <a:pt x="4852247" y="963503"/>
                  </a:lnTo>
                  <a:lnTo>
                    <a:pt x="4810628" y="1026199"/>
                  </a:lnTo>
                  <a:lnTo>
                    <a:pt x="4773571" y="1090112"/>
                  </a:lnTo>
                  <a:lnTo>
                    <a:pt x="4741185" y="1155170"/>
                  </a:lnTo>
                  <a:lnTo>
                    <a:pt x="4713576" y="1221298"/>
                  </a:lnTo>
                  <a:lnTo>
                    <a:pt x="4690856" y="1288424"/>
                  </a:lnTo>
                  <a:lnTo>
                    <a:pt x="4673131" y="1356472"/>
                  </a:lnTo>
                  <a:lnTo>
                    <a:pt x="4660510" y="1425371"/>
                  </a:lnTo>
                  <a:lnTo>
                    <a:pt x="4653103" y="1495045"/>
                  </a:lnTo>
                  <a:lnTo>
                    <a:pt x="4651018" y="1565422"/>
                  </a:lnTo>
                  <a:lnTo>
                    <a:pt x="4652005" y="1600851"/>
                  </a:lnTo>
                  <a:lnTo>
                    <a:pt x="4654363" y="1636428"/>
                  </a:lnTo>
                  <a:lnTo>
                    <a:pt x="4658106" y="1672144"/>
                  </a:lnTo>
                  <a:lnTo>
                    <a:pt x="0" y="2719894"/>
                  </a:lnTo>
                  <a:lnTo>
                    <a:pt x="4923536" y="2246438"/>
                  </a:lnTo>
                  <a:lnTo>
                    <a:pt x="4949194" y="2276253"/>
                  </a:lnTo>
                  <a:lnTo>
                    <a:pt x="4975839" y="2305643"/>
                  </a:lnTo>
                  <a:lnTo>
                    <a:pt x="5003456" y="2334603"/>
                  </a:lnTo>
                  <a:lnTo>
                    <a:pt x="5032029" y="2363127"/>
                  </a:lnTo>
                  <a:lnTo>
                    <a:pt x="5061542" y="2391211"/>
                  </a:lnTo>
                  <a:lnTo>
                    <a:pt x="5091980" y="2418849"/>
                  </a:lnTo>
                  <a:lnTo>
                    <a:pt x="5123327" y="2446036"/>
                  </a:lnTo>
                  <a:lnTo>
                    <a:pt x="5155568" y="2472767"/>
                  </a:lnTo>
                  <a:lnTo>
                    <a:pt x="5188686" y="2499036"/>
                  </a:lnTo>
                  <a:lnTo>
                    <a:pt x="5222667" y="2524838"/>
                  </a:lnTo>
                  <a:lnTo>
                    <a:pt x="5257493" y="2550168"/>
                  </a:lnTo>
                  <a:lnTo>
                    <a:pt x="5293151" y="2575021"/>
                  </a:lnTo>
                  <a:lnTo>
                    <a:pt x="5329624" y="2599391"/>
                  </a:lnTo>
                  <a:lnTo>
                    <a:pt x="5366897" y="2623273"/>
                  </a:lnTo>
                  <a:lnTo>
                    <a:pt x="5404953" y="2646662"/>
                  </a:lnTo>
                  <a:lnTo>
                    <a:pt x="5443778" y="2669552"/>
                  </a:lnTo>
                  <a:lnTo>
                    <a:pt x="5483356" y="2691939"/>
                  </a:lnTo>
                  <a:lnTo>
                    <a:pt x="5523671" y="2713817"/>
                  </a:lnTo>
                  <a:lnTo>
                    <a:pt x="5564707" y="2735181"/>
                  </a:lnTo>
                  <a:lnTo>
                    <a:pt x="5606449" y="2756026"/>
                  </a:lnTo>
                  <a:lnTo>
                    <a:pt x="5648881" y="2776345"/>
                  </a:lnTo>
                  <a:lnTo>
                    <a:pt x="5691987" y="2796135"/>
                  </a:lnTo>
                  <a:lnTo>
                    <a:pt x="5735753" y="2815390"/>
                  </a:lnTo>
                  <a:lnTo>
                    <a:pt x="5780161" y="2834104"/>
                  </a:lnTo>
                  <a:lnTo>
                    <a:pt x="5825198" y="2852273"/>
                  </a:lnTo>
                  <a:lnTo>
                    <a:pt x="5870846" y="2869890"/>
                  </a:lnTo>
                  <a:lnTo>
                    <a:pt x="5917091" y="2886952"/>
                  </a:lnTo>
                  <a:lnTo>
                    <a:pt x="5963916" y="2903452"/>
                  </a:lnTo>
                  <a:lnTo>
                    <a:pt x="6011306" y="2919385"/>
                  </a:lnTo>
                  <a:lnTo>
                    <a:pt x="6059246" y="2934746"/>
                  </a:lnTo>
                  <a:lnTo>
                    <a:pt x="6107720" y="2949530"/>
                  </a:lnTo>
                  <a:lnTo>
                    <a:pt x="6156712" y="2963732"/>
                  </a:lnTo>
                  <a:lnTo>
                    <a:pt x="6206206" y="2977346"/>
                  </a:lnTo>
                  <a:lnTo>
                    <a:pt x="6256187" y="2990367"/>
                  </a:lnTo>
                  <a:lnTo>
                    <a:pt x="6306640" y="3002789"/>
                  </a:lnTo>
                  <a:lnTo>
                    <a:pt x="6357548" y="3014609"/>
                  </a:lnTo>
                  <a:lnTo>
                    <a:pt x="6408896" y="3025819"/>
                  </a:lnTo>
                  <a:lnTo>
                    <a:pt x="6460668" y="3036416"/>
                  </a:lnTo>
                  <a:lnTo>
                    <a:pt x="6512849" y="3046393"/>
                  </a:lnTo>
                  <a:lnTo>
                    <a:pt x="6565424" y="3055746"/>
                  </a:lnTo>
                  <a:lnTo>
                    <a:pt x="6618375" y="3064469"/>
                  </a:lnTo>
                  <a:lnTo>
                    <a:pt x="6671689" y="3072557"/>
                  </a:lnTo>
                  <a:lnTo>
                    <a:pt x="6725348" y="3080004"/>
                  </a:lnTo>
                  <a:lnTo>
                    <a:pt x="6779339" y="3086807"/>
                  </a:lnTo>
                  <a:lnTo>
                    <a:pt x="6833644" y="3092958"/>
                  </a:lnTo>
                  <a:lnTo>
                    <a:pt x="6888248" y="3098453"/>
                  </a:lnTo>
                  <a:lnTo>
                    <a:pt x="6943136" y="3103287"/>
                  </a:lnTo>
                  <a:lnTo>
                    <a:pt x="6998292" y="3107455"/>
                  </a:lnTo>
                  <a:lnTo>
                    <a:pt x="7053700" y="3110951"/>
                  </a:lnTo>
                  <a:lnTo>
                    <a:pt x="7109345" y="3113770"/>
                  </a:lnTo>
                  <a:lnTo>
                    <a:pt x="7165211" y="3115906"/>
                  </a:lnTo>
                  <a:lnTo>
                    <a:pt x="7221283" y="3117355"/>
                  </a:lnTo>
                  <a:lnTo>
                    <a:pt x="7277544" y="3118111"/>
                  </a:lnTo>
                  <a:lnTo>
                    <a:pt x="7333980" y="3118169"/>
                  </a:lnTo>
                  <a:lnTo>
                    <a:pt x="7390574" y="3117524"/>
                  </a:lnTo>
                  <a:lnTo>
                    <a:pt x="7447311" y="3116170"/>
                  </a:lnTo>
                  <a:lnTo>
                    <a:pt x="7504176" y="3114102"/>
                  </a:lnTo>
                  <a:lnTo>
                    <a:pt x="7565013" y="3111104"/>
                  </a:lnTo>
                  <a:lnTo>
                    <a:pt x="7625416" y="3107323"/>
                  </a:lnTo>
                  <a:lnTo>
                    <a:pt x="7685371" y="3102769"/>
                  </a:lnTo>
                  <a:lnTo>
                    <a:pt x="7744864" y="3097450"/>
                  </a:lnTo>
                  <a:lnTo>
                    <a:pt x="7803882" y="3091376"/>
                  </a:lnTo>
                  <a:lnTo>
                    <a:pt x="7862411" y="3084556"/>
                  </a:lnTo>
                  <a:lnTo>
                    <a:pt x="7920439" y="3077000"/>
                  </a:lnTo>
                  <a:lnTo>
                    <a:pt x="7977950" y="3068715"/>
                  </a:lnTo>
                  <a:lnTo>
                    <a:pt x="8034932" y="3059713"/>
                  </a:lnTo>
                  <a:lnTo>
                    <a:pt x="8091371" y="3050001"/>
                  </a:lnTo>
                  <a:lnTo>
                    <a:pt x="8147253" y="3039589"/>
                  </a:lnTo>
                  <a:lnTo>
                    <a:pt x="8202565" y="3028486"/>
                  </a:lnTo>
                  <a:lnTo>
                    <a:pt x="8257293" y="3016702"/>
                  </a:lnTo>
                  <a:lnTo>
                    <a:pt x="8311424" y="3004246"/>
                  </a:lnTo>
                  <a:lnTo>
                    <a:pt x="8364944" y="2991126"/>
                  </a:lnTo>
                  <a:lnTo>
                    <a:pt x="8417840" y="2977352"/>
                  </a:lnTo>
                  <a:lnTo>
                    <a:pt x="8470098" y="2962933"/>
                  </a:lnTo>
                  <a:lnTo>
                    <a:pt x="8521703" y="2947879"/>
                  </a:lnTo>
                  <a:lnTo>
                    <a:pt x="8572644" y="2932198"/>
                  </a:lnTo>
                  <a:lnTo>
                    <a:pt x="8622906" y="2915900"/>
                  </a:lnTo>
                  <a:lnTo>
                    <a:pt x="8672476" y="2898995"/>
                  </a:lnTo>
                  <a:lnTo>
                    <a:pt x="8721339" y="2881490"/>
                  </a:lnTo>
                  <a:lnTo>
                    <a:pt x="8769483" y="2863396"/>
                  </a:lnTo>
                  <a:lnTo>
                    <a:pt x="8816895" y="2844721"/>
                  </a:lnTo>
                  <a:lnTo>
                    <a:pt x="8863559" y="2825475"/>
                  </a:lnTo>
                  <a:lnTo>
                    <a:pt x="8909463" y="2805667"/>
                  </a:lnTo>
                  <a:lnTo>
                    <a:pt x="8954593" y="2785306"/>
                  </a:lnTo>
                  <a:lnTo>
                    <a:pt x="8998936" y="2764402"/>
                  </a:lnTo>
                  <a:lnTo>
                    <a:pt x="9042478" y="2742963"/>
                  </a:lnTo>
                  <a:lnTo>
                    <a:pt x="9085206" y="2721000"/>
                  </a:lnTo>
                  <a:lnTo>
                    <a:pt x="9127105" y="2698520"/>
                  </a:lnTo>
                  <a:lnTo>
                    <a:pt x="9168163" y="2675533"/>
                  </a:lnTo>
                  <a:lnTo>
                    <a:pt x="9208365" y="2652049"/>
                  </a:lnTo>
                  <a:lnTo>
                    <a:pt x="9247698" y="2628076"/>
                  </a:lnTo>
                  <a:lnTo>
                    <a:pt x="9286149" y="2603624"/>
                  </a:lnTo>
                  <a:lnTo>
                    <a:pt x="9323705" y="2578702"/>
                  </a:lnTo>
                  <a:lnTo>
                    <a:pt x="9360350" y="2553319"/>
                  </a:lnTo>
                  <a:lnTo>
                    <a:pt x="9396072" y="2527485"/>
                  </a:lnTo>
                  <a:lnTo>
                    <a:pt x="9430858" y="2501208"/>
                  </a:lnTo>
                  <a:lnTo>
                    <a:pt x="9464693" y="2474498"/>
                  </a:lnTo>
                  <a:lnTo>
                    <a:pt x="9497565" y="2447364"/>
                  </a:lnTo>
                  <a:lnTo>
                    <a:pt x="9529458" y="2419815"/>
                  </a:lnTo>
                  <a:lnTo>
                    <a:pt x="9560361" y="2391860"/>
                  </a:lnTo>
                  <a:lnTo>
                    <a:pt x="9590260" y="2363509"/>
                  </a:lnTo>
                  <a:lnTo>
                    <a:pt x="9619140" y="2334771"/>
                  </a:lnTo>
                  <a:lnTo>
                    <a:pt x="9646988" y="2305655"/>
                  </a:lnTo>
                  <a:lnTo>
                    <a:pt x="9673791" y="2276170"/>
                  </a:lnTo>
                  <a:lnTo>
                    <a:pt x="9699535" y="2246325"/>
                  </a:lnTo>
                  <a:lnTo>
                    <a:pt x="9724207" y="2216130"/>
                  </a:lnTo>
                  <a:lnTo>
                    <a:pt x="9747792" y="2185594"/>
                  </a:lnTo>
                  <a:lnTo>
                    <a:pt x="9770278" y="2154725"/>
                  </a:lnTo>
                  <a:lnTo>
                    <a:pt x="9811897" y="2092030"/>
                  </a:lnTo>
                  <a:lnTo>
                    <a:pt x="9848954" y="2028116"/>
                  </a:lnTo>
                  <a:lnTo>
                    <a:pt x="9881340" y="1963058"/>
                  </a:lnTo>
                  <a:lnTo>
                    <a:pt x="9908949" y="1896930"/>
                  </a:lnTo>
                  <a:lnTo>
                    <a:pt x="9931669" y="1829805"/>
                  </a:lnTo>
                  <a:lnTo>
                    <a:pt x="9949394" y="1761756"/>
                  </a:lnTo>
                  <a:lnTo>
                    <a:pt x="9962015" y="1692858"/>
                  </a:lnTo>
                  <a:lnTo>
                    <a:pt x="9969422" y="1623183"/>
                  </a:lnTo>
                  <a:lnTo>
                    <a:pt x="9971507" y="1552806"/>
                  </a:lnTo>
                  <a:lnTo>
                    <a:pt x="9970520" y="1517377"/>
                  </a:lnTo>
                  <a:lnTo>
                    <a:pt x="9964419" y="1446084"/>
                  </a:lnTo>
                  <a:lnTo>
                    <a:pt x="9953241" y="1376931"/>
                  </a:lnTo>
                  <a:lnTo>
                    <a:pt x="9937060" y="1308771"/>
                  </a:lnTo>
                  <a:lnTo>
                    <a:pt x="9915993" y="1241662"/>
                  </a:lnTo>
                  <a:lnTo>
                    <a:pt x="9890156" y="1175664"/>
                  </a:lnTo>
                  <a:lnTo>
                    <a:pt x="9859664" y="1110835"/>
                  </a:lnTo>
                  <a:lnTo>
                    <a:pt x="9824632" y="1047233"/>
                  </a:lnTo>
                  <a:lnTo>
                    <a:pt x="9785178" y="984918"/>
                  </a:lnTo>
                  <a:lnTo>
                    <a:pt x="9741415" y="923947"/>
                  </a:lnTo>
                  <a:lnTo>
                    <a:pt x="9693461" y="864380"/>
                  </a:lnTo>
                  <a:lnTo>
                    <a:pt x="9667947" y="835140"/>
                  </a:lnTo>
                  <a:lnTo>
                    <a:pt x="9641430" y="806274"/>
                  </a:lnTo>
                  <a:lnTo>
                    <a:pt x="9613921" y="777788"/>
                  </a:lnTo>
                  <a:lnTo>
                    <a:pt x="9585438" y="749689"/>
                  </a:lnTo>
                  <a:lnTo>
                    <a:pt x="9555993" y="721985"/>
                  </a:lnTo>
                  <a:lnTo>
                    <a:pt x="9525601" y="694683"/>
                  </a:lnTo>
                  <a:lnTo>
                    <a:pt x="9494276" y="667790"/>
                  </a:lnTo>
                  <a:lnTo>
                    <a:pt x="9462034" y="641315"/>
                  </a:lnTo>
                  <a:lnTo>
                    <a:pt x="9428889" y="615263"/>
                  </a:lnTo>
                  <a:lnTo>
                    <a:pt x="9394854" y="589643"/>
                  </a:lnTo>
                  <a:lnTo>
                    <a:pt x="9359945" y="564461"/>
                  </a:lnTo>
                  <a:lnTo>
                    <a:pt x="9324176" y="539725"/>
                  </a:lnTo>
                  <a:lnTo>
                    <a:pt x="9287561" y="515443"/>
                  </a:lnTo>
                  <a:lnTo>
                    <a:pt x="9250115" y="491622"/>
                  </a:lnTo>
                  <a:lnTo>
                    <a:pt x="9211853" y="468268"/>
                  </a:lnTo>
                  <a:lnTo>
                    <a:pt x="9172788" y="445390"/>
                  </a:lnTo>
                  <a:lnTo>
                    <a:pt x="9132935" y="422995"/>
                  </a:lnTo>
                  <a:lnTo>
                    <a:pt x="9092309" y="401089"/>
                  </a:lnTo>
                  <a:lnTo>
                    <a:pt x="9050924" y="379681"/>
                  </a:lnTo>
                  <a:lnTo>
                    <a:pt x="9008795" y="358777"/>
                  </a:lnTo>
                  <a:lnTo>
                    <a:pt x="8965936" y="338386"/>
                  </a:lnTo>
                  <a:lnTo>
                    <a:pt x="8922361" y="318514"/>
                  </a:lnTo>
                  <a:lnTo>
                    <a:pt x="8878086" y="299168"/>
                  </a:lnTo>
                  <a:lnTo>
                    <a:pt x="8833124" y="280356"/>
                  </a:lnTo>
                  <a:lnTo>
                    <a:pt x="8787489" y="262086"/>
                  </a:lnTo>
                  <a:lnTo>
                    <a:pt x="8741197" y="244364"/>
                  </a:lnTo>
                  <a:lnTo>
                    <a:pt x="8694262" y="227198"/>
                  </a:lnTo>
                  <a:lnTo>
                    <a:pt x="8646698" y="210595"/>
                  </a:lnTo>
                  <a:lnTo>
                    <a:pt x="8598520" y="194563"/>
                  </a:lnTo>
                  <a:lnTo>
                    <a:pt x="8549742" y="179108"/>
                  </a:lnTo>
                  <a:lnTo>
                    <a:pt x="8500379" y="164239"/>
                  </a:lnTo>
                  <a:lnTo>
                    <a:pt x="8450445" y="149963"/>
                  </a:lnTo>
                  <a:lnTo>
                    <a:pt x="8399954" y="136286"/>
                  </a:lnTo>
                  <a:lnTo>
                    <a:pt x="8348922" y="123216"/>
                  </a:lnTo>
                  <a:lnTo>
                    <a:pt x="8297362" y="110761"/>
                  </a:lnTo>
                  <a:lnTo>
                    <a:pt x="8245288" y="98928"/>
                  </a:lnTo>
                  <a:lnTo>
                    <a:pt x="8192717" y="87724"/>
                  </a:lnTo>
                  <a:lnTo>
                    <a:pt x="8139661" y="77156"/>
                  </a:lnTo>
                  <a:lnTo>
                    <a:pt x="8086135" y="67232"/>
                  </a:lnTo>
                  <a:lnTo>
                    <a:pt x="8032154" y="57960"/>
                  </a:lnTo>
                  <a:lnTo>
                    <a:pt x="7977733" y="49345"/>
                  </a:lnTo>
                  <a:lnTo>
                    <a:pt x="7922885" y="41397"/>
                  </a:lnTo>
                  <a:lnTo>
                    <a:pt x="7867625" y="34122"/>
                  </a:lnTo>
                  <a:lnTo>
                    <a:pt x="7811968" y="27527"/>
                  </a:lnTo>
                  <a:lnTo>
                    <a:pt x="7755928" y="21619"/>
                  </a:lnTo>
                  <a:lnTo>
                    <a:pt x="7699520" y="16407"/>
                  </a:lnTo>
                  <a:lnTo>
                    <a:pt x="7642757" y="11898"/>
                  </a:lnTo>
                  <a:lnTo>
                    <a:pt x="7585655" y="8098"/>
                  </a:lnTo>
                  <a:lnTo>
                    <a:pt x="7528228" y="5015"/>
                  </a:lnTo>
                  <a:lnTo>
                    <a:pt x="7470490" y="2656"/>
                  </a:lnTo>
                  <a:lnTo>
                    <a:pt x="7412456" y="1029"/>
                  </a:lnTo>
                  <a:lnTo>
                    <a:pt x="7354140" y="141"/>
                  </a:lnTo>
                  <a:lnTo>
                    <a:pt x="72955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972177" y="2202879"/>
              <a:ext cx="9972040" cy="3118485"/>
            </a:xfrm>
            <a:custGeom>
              <a:avLst/>
              <a:gdLst/>
              <a:ahLst/>
              <a:cxnLst/>
              <a:rect l="l" t="t" r="r" b="b"/>
              <a:pathLst>
                <a:path w="9972040" h="3118485">
                  <a:moveTo>
                    <a:pt x="0" y="2719894"/>
                  </a:moveTo>
                  <a:lnTo>
                    <a:pt x="4658106" y="1672144"/>
                  </a:lnTo>
                  <a:lnTo>
                    <a:pt x="4654363" y="1636428"/>
                  </a:lnTo>
                  <a:lnTo>
                    <a:pt x="4652005" y="1600851"/>
                  </a:lnTo>
                  <a:lnTo>
                    <a:pt x="4651018" y="1565422"/>
                  </a:lnTo>
                  <a:lnTo>
                    <a:pt x="4651388" y="1530150"/>
                  </a:lnTo>
                  <a:lnTo>
                    <a:pt x="4653103" y="1495045"/>
                  </a:lnTo>
                  <a:lnTo>
                    <a:pt x="4660510" y="1425371"/>
                  </a:lnTo>
                  <a:lnTo>
                    <a:pt x="4673131" y="1356472"/>
                  </a:lnTo>
                  <a:lnTo>
                    <a:pt x="4690856" y="1288424"/>
                  </a:lnTo>
                  <a:lnTo>
                    <a:pt x="4713576" y="1221298"/>
                  </a:lnTo>
                  <a:lnTo>
                    <a:pt x="4741185" y="1155170"/>
                  </a:lnTo>
                  <a:lnTo>
                    <a:pt x="4773571" y="1090112"/>
                  </a:lnTo>
                  <a:lnTo>
                    <a:pt x="4810628" y="1026199"/>
                  </a:lnTo>
                  <a:lnTo>
                    <a:pt x="4852247" y="963503"/>
                  </a:lnTo>
                  <a:lnTo>
                    <a:pt x="4874733" y="932634"/>
                  </a:lnTo>
                  <a:lnTo>
                    <a:pt x="4898318" y="902098"/>
                  </a:lnTo>
                  <a:lnTo>
                    <a:pt x="4922990" y="871903"/>
                  </a:lnTo>
                  <a:lnTo>
                    <a:pt x="4948734" y="842058"/>
                  </a:lnTo>
                  <a:lnTo>
                    <a:pt x="4975537" y="812573"/>
                  </a:lnTo>
                  <a:lnTo>
                    <a:pt x="5003385" y="783457"/>
                  </a:lnTo>
                  <a:lnTo>
                    <a:pt x="5032265" y="754719"/>
                  </a:lnTo>
                  <a:lnTo>
                    <a:pt x="5062164" y="726368"/>
                  </a:lnTo>
                  <a:lnTo>
                    <a:pt x="5093067" y="698413"/>
                  </a:lnTo>
                  <a:lnTo>
                    <a:pt x="5124960" y="670865"/>
                  </a:lnTo>
                  <a:lnTo>
                    <a:pt x="5157832" y="643730"/>
                  </a:lnTo>
                  <a:lnTo>
                    <a:pt x="5191667" y="617020"/>
                  </a:lnTo>
                  <a:lnTo>
                    <a:pt x="5226453" y="590744"/>
                  </a:lnTo>
                  <a:lnTo>
                    <a:pt x="5262175" y="564909"/>
                  </a:lnTo>
                  <a:lnTo>
                    <a:pt x="5298821" y="539526"/>
                  </a:lnTo>
                  <a:lnTo>
                    <a:pt x="5336376" y="514604"/>
                  </a:lnTo>
                  <a:lnTo>
                    <a:pt x="5374827" y="490152"/>
                  </a:lnTo>
                  <a:lnTo>
                    <a:pt x="5414160" y="466180"/>
                  </a:lnTo>
                  <a:lnTo>
                    <a:pt x="5454362" y="442695"/>
                  </a:lnTo>
                  <a:lnTo>
                    <a:pt x="5495420" y="419708"/>
                  </a:lnTo>
                  <a:lnTo>
                    <a:pt x="5537319" y="397229"/>
                  </a:lnTo>
                  <a:lnTo>
                    <a:pt x="5580047" y="375265"/>
                  </a:lnTo>
                  <a:lnTo>
                    <a:pt x="5623589" y="353826"/>
                  </a:lnTo>
                  <a:lnTo>
                    <a:pt x="5667932" y="332922"/>
                  </a:lnTo>
                  <a:lnTo>
                    <a:pt x="5713062" y="312561"/>
                  </a:lnTo>
                  <a:lnTo>
                    <a:pt x="5758966" y="292753"/>
                  </a:lnTo>
                  <a:lnTo>
                    <a:pt x="5805630" y="273507"/>
                  </a:lnTo>
                  <a:lnTo>
                    <a:pt x="5853042" y="254832"/>
                  </a:lnTo>
                  <a:lnTo>
                    <a:pt x="5901186" y="236738"/>
                  </a:lnTo>
                  <a:lnTo>
                    <a:pt x="5950049" y="219234"/>
                  </a:lnTo>
                  <a:lnTo>
                    <a:pt x="5999619" y="202328"/>
                  </a:lnTo>
                  <a:lnTo>
                    <a:pt x="6049881" y="186030"/>
                  </a:lnTo>
                  <a:lnTo>
                    <a:pt x="6100822" y="170349"/>
                  </a:lnTo>
                  <a:lnTo>
                    <a:pt x="6152427" y="155295"/>
                  </a:lnTo>
                  <a:lnTo>
                    <a:pt x="6204685" y="140876"/>
                  </a:lnTo>
                  <a:lnTo>
                    <a:pt x="6257581" y="127102"/>
                  </a:lnTo>
                  <a:lnTo>
                    <a:pt x="6311101" y="113983"/>
                  </a:lnTo>
                  <a:lnTo>
                    <a:pt x="6365232" y="101526"/>
                  </a:lnTo>
                  <a:lnTo>
                    <a:pt x="6419960" y="89742"/>
                  </a:lnTo>
                  <a:lnTo>
                    <a:pt x="6475272" y="78639"/>
                  </a:lnTo>
                  <a:lnTo>
                    <a:pt x="6531154" y="68227"/>
                  </a:lnTo>
                  <a:lnTo>
                    <a:pt x="6587593" y="58515"/>
                  </a:lnTo>
                  <a:lnTo>
                    <a:pt x="6644575" y="49513"/>
                  </a:lnTo>
                  <a:lnTo>
                    <a:pt x="6702086" y="41228"/>
                  </a:lnTo>
                  <a:lnTo>
                    <a:pt x="6760114" y="33672"/>
                  </a:lnTo>
                  <a:lnTo>
                    <a:pt x="6818643" y="26852"/>
                  </a:lnTo>
                  <a:lnTo>
                    <a:pt x="6877661" y="20778"/>
                  </a:lnTo>
                  <a:lnTo>
                    <a:pt x="6937154" y="15459"/>
                  </a:lnTo>
                  <a:lnTo>
                    <a:pt x="6997109" y="10905"/>
                  </a:lnTo>
                  <a:lnTo>
                    <a:pt x="7057512" y="7124"/>
                  </a:lnTo>
                  <a:lnTo>
                    <a:pt x="7118350" y="4126"/>
                  </a:lnTo>
                  <a:lnTo>
                    <a:pt x="7177647" y="1985"/>
                  </a:lnTo>
                  <a:lnTo>
                    <a:pt x="7236722" y="612"/>
                  </a:lnTo>
                  <a:lnTo>
                    <a:pt x="7295557" y="0"/>
                  </a:lnTo>
                  <a:lnTo>
                    <a:pt x="7354140" y="141"/>
                  </a:lnTo>
                  <a:lnTo>
                    <a:pt x="7412456" y="1029"/>
                  </a:lnTo>
                  <a:lnTo>
                    <a:pt x="7470490" y="2656"/>
                  </a:lnTo>
                  <a:lnTo>
                    <a:pt x="7528228" y="5015"/>
                  </a:lnTo>
                  <a:lnTo>
                    <a:pt x="7585655" y="8098"/>
                  </a:lnTo>
                  <a:lnTo>
                    <a:pt x="7642757" y="11898"/>
                  </a:lnTo>
                  <a:lnTo>
                    <a:pt x="7699520" y="16407"/>
                  </a:lnTo>
                  <a:lnTo>
                    <a:pt x="7755928" y="21619"/>
                  </a:lnTo>
                  <a:lnTo>
                    <a:pt x="7811968" y="27527"/>
                  </a:lnTo>
                  <a:lnTo>
                    <a:pt x="7867625" y="34122"/>
                  </a:lnTo>
                  <a:lnTo>
                    <a:pt x="7922885" y="41397"/>
                  </a:lnTo>
                  <a:lnTo>
                    <a:pt x="7977733" y="49345"/>
                  </a:lnTo>
                  <a:lnTo>
                    <a:pt x="8032154" y="57960"/>
                  </a:lnTo>
                  <a:lnTo>
                    <a:pt x="8086135" y="67232"/>
                  </a:lnTo>
                  <a:lnTo>
                    <a:pt x="8139661" y="77156"/>
                  </a:lnTo>
                  <a:lnTo>
                    <a:pt x="8192717" y="87724"/>
                  </a:lnTo>
                  <a:lnTo>
                    <a:pt x="8245288" y="98928"/>
                  </a:lnTo>
                  <a:lnTo>
                    <a:pt x="8297362" y="110761"/>
                  </a:lnTo>
                  <a:lnTo>
                    <a:pt x="8348922" y="123216"/>
                  </a:lnTo>
                  <a:lnTo>
                    <a:pt x="8399954" y="136286"/>
                  </a:lnTo>
                  <a:lnTo>
                    <a:pt x="8450445" y="149963"/>
                  </a:lnTo>
                  <a:lnTo>
                    <a:pt x="8500379" y="164239"/>
                  </a:lnTo>
                  <a:lnTo>
                    <a:pt x="8549742" y="179108"/>
                  </a:lnTo>
                  <a:lnTo>
                    <a:pt x="8598520" y="194563"/>
                  </a:lnTo>
                  <a:lnTo>
                    <a:pt x="8646698" y="210595"/>
                  </a:lnTo>
                  <a:lnTo>
                    <a:pt x="8694262" y="227198"/>
                  </a:lnTo>
                  <a:lnTo>
                    <a:pt x="8741197" y="244364"/>
                  </a:lnTo>
                  <a:lnTo>
                    <a:pt x="8787489" y="262086"/>
                  </a:lnTo>
                  <a:lnTo>
                    <a:pt x="8833124" y="280356"/>
                  </a:lnTo>
                  <a:lnTo>
                    <a:pt x="8878086" y="299168"/>
                  </a:lnTo>
                  <a:lnTo>
                    <a:pt x="8922361" y="318514"/>
                  </a:lnTo>
                  <a:lnTo>
                    <a:pt x="8965936" y="338386"/>
                  </a:lnTo>
                  <a:lnTo>
                    <a:pt x="9008795" y="358777"/>
                  </a:lnTo>
                  <a:lnTo>
                    <a:pt x="9050924" y="379681"/>
                  </a:lnTo>
                  <a:lnTo>
                    <a:pt x="9092309" y="401089"/>
                  </a:lnTo>
                  <a:lnTo>
                    <a:pt x="9132935" y="422995"/>
                  </a:lnTo>
                  <a:lnTo>
                    <a:pt x="9172788" y="445390"/>
                  </a:lnTo>
                  <a:lnTo>
                    <a:pt x="9211853" y="468268"/>
                  </a:lnTo>
                  <a:lnTo>
                    <a:pt x="9250115" y="491622"/>
                  </a:lnTo>
                  <a:lnTo>
                    <a:pt x="9287561" y="515443"/>
                  </a:lnTo>
                  <a:lnTo>
                    <a:pt x="9324176" y="539725"/>
                  </a:lnTo>
                  <a:lnTo>
                    <a:pt x="9359945" y="564461"/>
                  </a:lnTo>
                  <a:lnTo>
                    <a:pt x="9394854" y="589643"/>
                  </a:lnTo>
                  <a:lnTo>
                    <a:pt x="9428889" y="615263"/>
                  </a:lnTo>
                  <a:lnTo>
                    <a:pt x="9462034" y="641315"/>
                  </a:lnTo>
                  <a:lnTo>
                    <a:pt x="9494276" y="667790"/>
                  </a:lnTo>
                  <a:lnTo>
                    <a:pt x="9525601" y="694683"/>
                  </a:lnTo>
                  <a:lnTo>
                    <a:pt x="9555993" y="721985"/>
                  </a:lnTo>
                  <a:lnTo>
                    <a:pt x="9585438" y="749689"/>
                  </a:lnTo>
                  <a:lnTo>
                    <a:pt x="9613921" y="777788"/>
                  </a:lnTo>
                  <a:lnTo>
                    <a:pt x="9641430" y="806274"/>
                  </a:lnTo>
                  <a:lnTo>
                    <a:pt x="9667947" y="835140"/>
                  </a:lnTo>
                  <a:lnTo>
                    <a:pt x="9693461" y="864380"/>
                  </a:lnTo>
                  <a:lnTo>
                    <a:pt x="9717955" y="893984"/>
                  </a:lnTo>
                  <a:lnTo>
                    <a:pt x="9763828" y="954261"/>
                  </a:lnTo>
                  <a:lnTo>
                    <a:pt x="9805451" y="1015911"/>
                  </a:lnTo>
                  <a:lnTo>
                    <a:pt x="9842708" y="1078877"/>
                  </a:lnTo>
                  <a:lnTo>
                    <a:pt x="9875484" y="1143100"/>
                  </a:lnTo>
                  <a:lnTo>
                    <a:pt x="9903663" y="1208521"/>
                  </a:lnTo>
                  <a:lnTo>
                    <a:pt x="9927130" y="1275081"/>
                  </a:lnTo>
                  <a:lnTo>
                    <a:pt x="9945768" y="1342723"/>
                  </a:lnTo>
                  <a:lnTo>
                    <a:pt x="9959463" y="1411387"/>
                  </a:lnTo>
                  <a:lnTo>
                    <a:pt x="9968162" y="1481800"/>
                  </a:lnTo>
                  <a:lnTo>
                    <a:pt x="9971507" y="1552806"/>
                  </a:lnTo>
                  <a:lnTo>
                    <a:pt x="9971137" y="1588078"/>
                  </a:lnTo>
                  <a:lnTo>
                    <a:pt x="9966377" y="1658113"/>
                  </a:lnTo>
                  <a:lnTo>
                    <a:pt x="9956349" y="1727408"/>
                  </a:lnTo>
                  <a:lnTo>
                    <a:pt x="9941163" y="1795891"/>
                  </a:lnTo>
                  <a:lnTo>
                    <a:pt x="9920927" y="1863487"/>
                  </a:lnTo>
                  <a:lnTo>
                    <a:pt x="9895749" y="1930123"/>
                  </a:lnTo>
                  <a:lnTo>
                    <a:pt x="9865738" y="1995725"/>
                  </a:lnTo>
                  <a:lnTo>
                    <a:pt x="9831002" y="2060220"/>
                  </a:lnTo>
                  <a:lnTo>
                    <a:pt x="9791651" y="2123534"/>
                  </a:lnTo>
                  <a:lnTo>
                    <a:pt x="9747792" y="2185594"/>
                  </a:lnTo>
                  <a:lnTo>
                    <a:pt x="9724207" y="2216130"/>
                  </a:lnTo>
                  <a:lnTo>
                    <a:pt x="9699535" y="2246325"/>
                  </a:lnTo>
                  <a:lnTo>
                    <a:pt x="9673791" y="2276170"/>
                  </a:lnTo>
                  <a:lnTo>
                    <a:pt x="9646988" y="2305655"/>
                  </a:lnTo>
                  <a:lnTo>
                    <a:pt x="9619140" y="2334771"/>
                  </a:lnTo>
                  <a:lnTo>
                    <a:pt x="9590260" y="2363509"/>
                  </a:lnTo>
                  <a:lnTo>
                    <a:pt x="9560361" y="2391860"/>
                  </a:lnTo>
                  <a:lnTo>
                    <a:pt x="9529458" y="2419815"/>
                  </a:lnTo>
                  <a:lnTo>
                    <a:pt x="9497565" y="2447364"/>
                  </a:lnTo>
                  <a:lnTo>
                    <a:pt x="9464693" y="2474498"/>
                  </a:lnTo>
                  <a:lnTo>
                    <a:pt x="9430858" y="2501208"/>
                  </a:lnTo>
                  <a:lnTo>
                    <a:pt x="9396072" y="2527485"/>
                  </a:lnTo>
                  <a:lnTo>
                    <a:pt x="9360350" y="2553319"/>
                  </a:lnTo>
                  <a:lnTo>
                    <a:pt x="9323705" y="2578702"/>
                  </a:lnTo>
                  <a:lnTo>
                    <a:pt x="9286149" y="2603624"/>
                  </a:lnTo>
                  <a:lnTo>
                    <a:pt x="9247698" y="2628076"/>
                  </a:lnTo>
                  <a:lnTo>
                    <a:pt x="9208365" y="2652049"/>
                  </a:lnTo>
                  <a:lnTo>
                    <a:pt x="9168163" y="2675533"/>
                  </a:lnTo>
                  <a:lnTo>
                    <a:pt x="9127105" y="2698520"/>
                  </a:lnTo>
                  <a:lnTo>
                    <a:pt x="9085206" y="2721000"/>
                  </a:lnTo>
                  <a:lnTo>
                    <a:pt x="9042478" y="2742963"/>
                  </a:lnTo>
                  <a:lnTo>
                    <a:pt x="8998936" y="2764402"/>
                  </a:lnTo>
                  <a:lnTo>
                    <a:pt x="8954593" y="2785306"/>
                  </a:lnTo>
                  <a:lnTo>
                    <a:pt x="8909463" y="2805667"/>
                  </a:lnTo>
                  <a:lnTo>
                    <a:pt x="8863559" y="2825475"/>
                  </a:lnTo>
                  <a:lnTo>
                    <a:pt x="8816895" y="2844721"/>
                  </a:lnTo>
                  <a:lnTo>
                    <a:pt x="8769483" y="2863396"/>
                  </a:lnTo>
                  <a:lnTo>
                    <a:pt x="8721339" y="2881490"/>
                  </a:lnTo>
                  <a:lnTo>
                    <a:pt x="8672476" y="2898995"/>
                  </a:lnTo>
                  <a:lnTo>
                    <a:pt x="8622906" y="2915900"/>
                  </a:lnTo>
                  <a:lnTo>
                    <a:pt x="8572644" y="2932198"/>
                  </a:lnTo>
                  <a:lnTo>
                    <a:pt x="8521703" y="2947879"/>
                  </a:lnTo>
                  <a:lnTo>
                    <a:pt x="8470098" y="2962933"/>
                  </a:lnTo>
                  <a:lnTo>
                    <a:pt x="8417840" y="2977352"/>
                  </a:lnTo>
                  <a:lnTo>
                    <a:pt x="8364944" y="2991126"/>
                  </a:lnTo>
                  <a:lnTo>
                    <a:pt x="8311424" y="3004246"/>
                  </a:lnTo>
                  <a:lnTo>
                    <a:pt x="8257293" y="3016702"/>
                  </a:lnTo>
                  <a:lnTo>
                    <a:pt x="8202565" y="3028486"/>
                  </a:lnTo>
                  <a:lnTo>
                    <a:pt x="8147253" y="3039589"/>
                  </a:lnTo>
                  <a:lnTo>
                    <a:pt x="8091371" y="3050001"/>
                  </a:lnTo>
                  <a:lnTo>
                    <a:pt x="8034932" y="3059713"/>
                  </a:lnTo>
                  <a:lnTo>
                    <a:pt x="7977950" y="3068715"/>
                  </a:lnTo>
                  <a:lnTo>
                    <a:pt x="7920439" y="3077000"/>
                  </a:lnTo>
                  <a:lnTo>
                    <a:pt x="7862411" y="3084556"/>
                  </a:lnTo>
                  <a:lnTo>
                    <a:pt x="7803882" y="3091376"/>
                  </a:lnTo>
                  <a:lnTo>
                    <a:pt x="7744864" y="3097450"/>
                  </a:lnTo>
                  <a:lnTo>
                    <a:pt x="7685371" y="3102769"/>
                  </a:lnTo>
                  <a:lnTo>
                    <a:pt x="7625416" y="3107323"/>
                  </a:lnTo>
                  <a:lnTo>
                    <a:pt x="7565013" y="3111104"/>
                  </a:lnTo>
                  <a:lnTo>
                    <a:pt x="7504176" y="3114102"/>
                  </a:lnTo>
                  <a:lnTo>
                    <a:pt x="7447311" y="3116170"/>
                  </a:lnTo>
                  <a:lnTo>
                    <a:pt x="7390574" y="3117524"/>
                  </a:lnTo>
                  <a:lnTo>
                    <a:pt x="7333980" y="3118169"/>
                  </a:lnTo>
                  <a:lnTo>
                    <a:pt x="7277544" y="3118111"/>
                  </a:lnTo>
                  <a:lnTo>
                    <a:pt x="7221283" y="3117355"/>
                  </a:lnTo>
                  <a:lnTo>
                    <a:pt x="7165211" y="3115906"/>
                  </a:lnTo>
                  <a:lnTo>
                    <a:pt x="7109345" y="3113770"/>
                  </a:lnTo>
                  <a:lnTo>
                    <a:pt x="7053700" y="3110951"/>
                  </a:lnTo>
                  <a:lnTo>
                    <a:pt x="6998292" y="3107455"/>
                  </a:lnTo>
                  <a:lnTo>
                    <a:pt x="6943136" y="3103287"/>
                  </a:lnTo>
                  <a:lnTo>
                    <a:pt x="6888248" y="3098453"/>
                  </a:lnTo>
                  <a:lnTo>
                    <a:pt x="6833644" y="3092958"/>
                  </a:lnTo>
                  <a:lnTo>
                    <a:pt x="6779339" y="3086807"/>
                  </a:lnTo>
                  <a:lnTo>
                    <a:pt x="6725348" y="3080004"/>
                  </a:lnTo>
                  <a:lnTo>
                    <a:pt x="6671689" y="3072557"/>
                  </a:lnTo>
                  <a:lnTo>
                    <a:pt x="6618375" y="3064469"/>
                  </a:lnTo>
                  <a:lnTo>
                    <a:pt x="6565424" y="3055746"/>
                  </a:lnTo>
                  <a:lnTo>
                    <a:pt x="6512849" y="3046393"/>
                  </a:lnTo>
                  <a:lnTo>
                    <a:pt x="6460668" y="3036416"/>
                  </a:lnTo>
                  <a:lnTo>
                    <a:pt x="6408896" y="3025819"/>
                  </a:lnTo>
                  <a:lnTo>
                    <a:pt x="6357548" y="3014609"/>
                  </a:lnTo>
                  <a:lnTo>
                    <a:pt x="6306640" y="3002789"/>
                  </a:lnTo>
                  <a:lnTo>
                    <a:pt x="6256187" y="2990367"/>
                  </a:lnTo>
                  <a:lnTo>
                    <a:pt x="6206206" y="2977346"/>
                  </a:lnTo>
                  <a:lnTo>
                    <a:pt x="6156712" y="2963732"/>
                  </a:lnTo>
                  <a:lnTo>
                    <a:pt x="6107720" y="2949530"/>
                  </a:lnTo>
                  <a:lnTo>
                    <a:pt x="6059246" y="2934746"/>
                  </a:lnTo>
                  <a:lnTo>
                    <a:pt x="6011306" y="2919385"/>
                  </a:lnTo>
                  <a:lnTo>
                    <a:pt x="5963916" y="2903452"/>
                  </a:lnTo>
                  <a:lnTo>
                    <a:pt x="5917091" y="2886952"/>
                  </a:lnTo>
                  <a:lnTo>
                    <a:pt x="5870846" y="2869890"/>
                  </a:lnTo>
                  <a:lnTo>
                    <a:pt x="5825198" y="2852273"/>
                  </a:lnTo>
                  <a:lnTo>
                    <a:pt x="5780161" y="2834104"/>
                  </a:lnTo>
                  <a:lnTo>
                    <a:pt x="5735753" y="2815390"/>
                  </a:lnTo>
                  <a:lnTo>
                    <a:pt x="5691987" y="2796135"/>
                  </a:lnTo>
                  <a:lnTo>
                    <a:pt x="5648881" y="2776345"/>
                  </a:lnTo>
                  <a:lnTo>
                    <a:pt x="5606449" y="2756026"/>
                  </a:lnTo>
                  <a:lnTo>
                    <a:pt x="5564707" y="2735181"/>
                  </a:lnTo>
                  <a:lnTo>
                    <a:pt x="5523671" y="2713817"/>
                  </a:lnTo>
                  <a:lnTo>
                    <a:pt x="5483356" y="2691939"/>
                  </a:lnTo>
                  <a:lnTo>
                    <a:pt x="5443778" y="2669552"/>
                  </a:lnTo>
                  <a:lnTo>
                    <a:pt x="5404953" y="2646662"/>
                  </a:lnTo>
                  <a:lnTo>
                    <a:pt x="5366897" y="2623273"/>
                  </a:lnTo>
                  <a:lnTo>
                    <a:pt x="5329624" y="2599391"/>
                  </a:lnTo>
                  <a:lnTo>
                    <a:pt x="5293151" y="2575021"/>
                  </a:lnTo>
                  <a:lnTo>
                    <a:pt x="5257493" y="2550168"/>
                  </a:lnTo>
                  <a:lnTo>
                    <a:pt x="5222667" y="2524838"/>
                  </a:lnTo>
                  <a:lnTo>
                    <a:pt x="5188686" y="2499036"/>
                  </a:lnTo>
                  <a:lnTo>
                    <a:pt x="5155568" y="2472767"/>
                  </a:lnTo>
                  <a:lnTo>
                    <a:pt x="5123327" y="2446036"/>
                  </a:lnTo>
                  <a:lnTo>
                    <a:pt x="5091980" y="2418849"/>
                  </a:lnTo>
                  <a:lnTo>
                    <a:pt x="5061542" y="2391211"/>
                  </a:lnTo>
                  <a:lnTo>
                    <a:pt x="5032029" y="2363127"/>
                  </a:lnTo>
                  <a:lnTo>
                    <a:pt x="5003456" y="2334603"/>
                  </a:lnTo>
                  <a:lnTo>
                    <a:pt x="4975839" y="2305643"/>
                  </a:lnTo>
                  <a:lnTo>
                    <a:pt x="4949194" y="2276253"/>
                  </a:lnTo>
                  <a:lnTo>
                    <a:pt x="4923536" y="2246438"/>
                  </a:lnTo>
                  <a:lnTo>
                    <a:pt x="0" y="2719894"/>
                  </a:lnTo>
                  <a:close/>
                </a:path>
              </a:pathLst>
            </a:custGeom>
            <a:ln w="28956">
              <a:solidFill>
                <a:srgbClr val="5655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522457" y="2880487"/>
            <a:ext cx="352171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400">
                <a:solidFill>
                  <a:srgbClr val="56555A"/>
                </a:solidFill>
                <a:latin typeface="Comic Sans MS"/>
                <a:cs typeface="Comic Sans MS"/>
              </a:rPr>
              <a:t>Enough of </a:t>
            </a:r>
            <a:r>
              <a:rPr dirty="0" sz="2400" spc="-5">
                <a:solidFill>
                  <a:srgbClr val="56555A"/>
                </a:solidFill>
                <a:latin typeface="Comic Sans MS"/>
                <a:cs typeface="Comic Sans MS"/>
              </a:rPr>
              <a:t>theory! </a:t>
            </a:r>
            <a:r>
              <a:rPr dirty="0" sz="2400">
                <a:solidFill>
                  <a:srgbClr val="56555A"/>
                </a:solidFill>
                <a:latin typeface="Comic Sans MS"/>
                <a:cs typeface="Comic Sans MS"/>
              </a:rPr>
              <a:t>Let</a:t>
            </a:r>
            <a:r>
              <a:rPr dirty="0" sz="2400" spc="-110">
                <a:solidFill>
                  <a:srgbClr val="56555A"/>
                </a:solidFill>
                <a:latin typeface="Comic Sans MS"/>
                <a:cs typeface="Comic Sans MS"/>
              </a:rPr>
              <a:t> </a:t>
            </a:r>
            <a:r>
              <a:rPr dirty="0" sz="2400" spc="-5">
                <a:solidFill>
                  <a:srgbClr val="56555A"/>
                </a:solidFill>
                <a:latin typeface="Comic Sans MS"/>
                <a:cs typeface="Comic Sans MS"/>
              </a:rPr>
              <a:t>us  start with </a:t>
            </a:r>
            <a:r>
              <a:rPr dirty="0" sz="2400">
                <a:solidFill>
                  <a:srgbClr val="56555A"/>
                </a:solidFill>
                <a:latin typeface="Comic Sans MS"/>
                <a:cs typeface="Comic Sans MS"/>
              </a:rPr>
              <a:t>setting </a:t>
            </a:r>
            <a:r>
              <a:rPr dirty="0" sz="2400" spc="-5">
                <a:solidFill>
                  <a:srgbClr val="56555A"/>
                </a:solidFill>
                <a:latin typeface="Comic Sans MS"/>
                <a:cs typeface="Comic Sans MS"/>
              </a:rPr>
              <a:t>up </a:t>
            </a:r>
            <a:r>
              <a:rPr dirty="0" sz="2400">
                <a:solidFill>
                  <a:srgbClr val="56555A"/>
                </a:solidFill>
                <a:latin typeface="Comic Sans MS"/>
                <a:cs typeface="Comic Sans MS"/>
              </a:rPr>
              <a:t>a  Kubernetes</a:t>
            </a:r>
            <a:r>
              <a:rPr dirty="0" sz="2400" spc="-65">
                <a:solidFill>
                  <a:srgbClr val="56555A"/>
                </a:solidFill>
                <a:latin typeface="Comic Sans MS"/>
                <a:cs typeface="Comic Sans MS"/>
              </a:rPr>
              <a:t> </a:t>
            </a:r>
            <a:r>
              <a:rPr dirty="0" sz="2400">
                <a:solidFill>
                  <a:srgbClr val="56555A"/>
                </a:solidFill>
                <a:latin typeface="Comic Sans MS"/>
                <a:cs typeface="Comic Sans MS"/>
              </a:rPr>
              <a:t>Cluster!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580" y="3512311"/>
            <a:ext cx="13572490" cy="2220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448935" marR="5080" indent="-543687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Demo </a:t>
            </a:r>
            <a:r>
              <a:rPr dirty="0"/>
              <a:t>1 - Setting up the Kubernetes  </a:t>
            </a:r>
            <a:r>
              <a:rPr dirty="0" spc="-5"/>
              <a:t>Cluster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04268" y="9752786"/>
            <a:ext cx="5666105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Copyright </a:t>
            </a:r>
            <a:r>
              <a:rPr dirty="0" sz="1650" spc="5">
                <a:solidFill>
                  <a:srgbClr val="FFFFFF"/>
                </a:solidFill>
                <a:latin typeface="Carlito"/>
                <a:cs typeface="Carlito"/>
              </a:rPr>
              <a:t>© </a:t>
            </a:r>
            <a:r>
              <a:rPr dirty="0" sz="1650">
                <a:solidFill>
                  <a:srgbClr val="FFFFFF"/>
                </a:solidFill>
                <a:latin typeface="Carlito"/>
                <a:cs typeface="Carlito"/>
              </a:rPr>
              <a:t>2018, </a:t>
            </a: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edureka and/or </a:t>
            </a:r>
            <a:r>
              <a:rPr dirty="0" sz="1650">
                <a:solidFill>
                  <a:srgbClr val="FFFFFF"/>
                </a:solidFill>
                <a:latin typeface="Carlito"/>
                <a:cs typeface="Carlito"/>
              </a:rPr>
              <a:t>its </a:t>
            </a:r>
            <a:r>
              <a:rPr dirty="0" sz="1650" spc="-10">
                <a:solidFill>
                  <a:srgbClr val="FFFFFF"/>
                </a:solidFill>
                <a:latin typeface="Carlito"/>
                <a:cs typeface="Carlito"/>
              </a:rPr>
              <a:t>affiliates. </a:t>
            </a: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dirty="0" sz="1650">
                <a:solidFill>
                  <a:srgbClr val="FFFFFF"/>
                </a:solidFill>
                <a:latin typeface="Carlito"/>
                <a:cs typeface="Carlito"/>
              </a:rPr>
              <a:t>rights</a:t>
            </a:r>
            <a:r>
              <a:rPr dirty="0" sz="1650" spc="-1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reserved.</a:t>
            </a:r>
            <a:endParaRPr sz="165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961580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095A82"/>
                </a:solidFill>
              </a:rPr>
              <a:t>Setting up the Kubernetes</a:t>
            </a:r>
            <a:r>
              <a:rPr dirty="0" sz="5400" spc="-90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Cluster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1012342" y="1823974"/>
            <a:ext cx="15717519" cy="4415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marR="5080" indent="-457200">
              <a:lnSpc>
                <a:spcPct val="150000"/>
              </a:lnSpc>
              <a:spcBef>
                <a:spcPts val="100"/>
              </a:spcBef>
              <a:buClr>
                <a:srgbClr val="176390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Ensure, you </a:t>
            </a:r>
            <a:r>
              <a:rPr dirty="0" sz="2400" spc="-20">
                <a:solidFill>
                  <a:srgbClr val="56555A"/>
                </a:solidFill>
                <a:latin typeface="Carlito"/>
                <a:cs typeface="Carlito"/>
              </a:rPr>
              <a:t>have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docker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installed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on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your </a:t>
            </a:r>
            <a:r>
              <a:rPr dirty="0" sz="2400" spc="-20">
                <a:solidFill>
                  <a:srgbClr val="56555A"/>
                </a:solidFill>
                <a:latin typeface="Carlito"/>
                <a:cs typeface="Carlito"/>
              </a:rPr>
              <a:t>system. </a:t>
            </a:r>
            <a:r>
              <a:rPr dirty="0" sz="2400" spc="-65">
                <a:solidFill>
                  <a:srgbClr val="56555A"/>
                </a:solidFill>
                <a:latin typeface="Carlito"/>
                <a:cs typeface="Carlito"/>
              </a:rPr>
              <a:t>You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require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to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do some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additional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configuration steps </a:t>
            </a:r>
            <a:r>
              <a:rPr dirty="0" sz="2400" spc="-25">
                <a:solidFill>
                  <a:srgbClr val="56555A"/>
                </a:solidFill>
                <a:latin typeface="Carlito"/>
                <a:cs typeface="Carlito"/>
              </a:rPr>
              <a:t>before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proceeding,  please </a:t>
            </a:r>
            <a:r>
              <a:rPr dirty="0" sz="2400" spc="-25">
                <a:solidFill>
                  <a:srgbClr val="56555A"/>
                </a:solidFill>
                <a:latin typeface="Carlito"/>
                <a:cs typeface="Carlito"/>
              </a:rPr>
              <a:t>refer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installation document </a:t>
            </a:r>
            <a:r>
              <a:rPr dirty="0" sz="2400" spc="-20">
                <a:solidFill>
                  <a:srgbClr val="56555A"/>
                </a:solidFill>
                <a:latin typeface="Carlito"/>
                <a:cs typeface="Carlito"/>
              </a:rPr>
              <a:t>for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kubernetes provided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to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you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in the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LMS </a:t>
            </a:r>
            <a:r>
              <a:rPr dirty="0" sz="2400" spc="-20">
                <a:solidFill>
                  <a:srgbClr val="56555A"/>
                </a:solidFill>
                <a:latin typeface="Carlito"/>
                <a:cs typeface="Carlito"/>
              </a:rPr>
              <a:t>for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</a:t>
            </a:r>
            <a:r>
              <a:rPr dirty="0" sz="2400" spc="7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same.</a:t>
            </a:r>
            <a:endParaRPr sz="240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1440"/>
              </a:spcBef>
              <a:buClr>
                <a:srgbClr val="176390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Install</a:t>
            </a:r>
            <a:r>
              <a:rPr dirty="0" sz="2400" spc="-2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Kubeadm</a:t>
            </a:r>
            <a:endParaRPr sz="240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1440"/>
              </a:spcBef>
              <a:buClr>
                <a:srgbClr val="176390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Once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Kubeadm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is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installed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initialize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</a:t>
            </a:r>
            <a:r>
              <a:rPr dirty="0" sz="2400" spc="-2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master</a:t>
            </a:r>
            <a:endParaRPr sz="240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1440"/>
              </a:spcBef>
              <a:buClr>
                <a:srgbClr val="176390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Install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a </a:t>
            </a:r>
            <a:r>
              <a:rPr dirty="0" sz="2400" spc="-20">
                <a:solidFill>
                  <a:srgbClr val="56555A"/>
                </a:solidFill>
                <a:latin typeface="Carlito"/>
                <a:cs typeface="Carlito"/>
              </a:rPr>
              <a:t>Pod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Network Configuration, </a:t>
            </a:r>
            <a:r>
              <a:rPr dirty="0" sz="2400" spc="-20">
                <a:solidFill>
                  <a:srgbClr val="56555A"/>
                </a:solidFill>
                <a:latin typeface="Carlito"/>
                <a:cs typeface="Carlito"/>
              </a:rPr>
              <a:t>for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this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demo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we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will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install</a:t>
            </a:r>
            <a:r>
              <a:rPr dirty="0" sz="2400" spc="-6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calico</a:t>
            </a:r>
            <a:endParaRPr sz="240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1440"/>
              </a:spcBef>
              <a:buClr>
                <a:srgbClr val="176390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Install Kubernetes Dashboard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once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each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pod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is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up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and</a:t>
            </a:r>
            <a:r>
              <a:rPr dirty="0" sz="2400" spc="-2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running</a:t>
            </a:r>
            <a:endParaRPr sz="240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1445"/>
              </a:spcBef>
              <a:buClr>
                <a:srgbClr val="176390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Once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each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pod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is running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join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node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to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</a:t>
            </a:r>
            <a:r>
              <a:rPr dirty="0" sz="2400" spc="-2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45">
                <a:solidFill>
                  <a:srgbClr val="56555A"/>
                </a:solidFill>
                <a:latin typeface="Carlito"/>
                <a:cs typeface="Carlito"/>
              </a:rPr>
              <a:t>master.</a:t>
            </a:r>
            <a:endParaRPr sz="240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1440"/>
              </a:spcBef>
              <a:buClr>
                <a:srgbClr val="176390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dirty="0" sz="2400" spc="-50">
                <a:solidFill>
                  <a:srgbClr val="56555A"/>
                </a:solidFill>
                <a:latin typeface="Carlito"/>
                <a:cs typeface="Carlito"/>
              </a:rPr>
              <a:t>Your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Kubernetes Cluster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is</a:t>
            </a:r>
            <a:r>
              <a:rPr dirty="0" sz="2400" spc="4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ready!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7665" y="4609846"/>
            <a:ext cx="839660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Exploring your</a:t>
            </a:r>
            <a:r>
              <a:rPr dirty="0" spc="-85"/>
              <a:t> </a:t>
            </a:r>
            <a:r>
              <a:rPr dirty="0" spc="-5"/>
              <a:t>Cluster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630364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095A82"/>
                </a:solidFill>
              </a:rPr>
              <a:t>Exploring </a:t>
            </a:r>
            <a:r>
              <a:rPr dirty="0" sz="5400" spc="-5">
                <a:solidFill>
                  <a:srgbClr val="095A82"/>
                </a:solidFill>
              </a:rPr>
              <a:t>your</a:t>
            </a:r>
            <a:r>
              <a:rPr dirty="0" sz="5400" spc="-70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Cluster</a:t>
            </a:r>
            <a:endParaRPr sz="54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6752" y="1931924"/>
            <a:ext cx="1618996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dirty="0" sz="2400" spc="-65">
                <a:solidFill>
                  <a:srgbClr val="56555A"/>
                </a:solidFill>
                <a:latin typeface="Carlito"/>
                <a:cs typeface="Carlito"/>
              </a:rPr>
              <a:t>You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installed your cluster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using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kubeadm (Kube Administration) command. </a:t>
            </a:r>
            <a:r>
              <a:rPr dirty="0" sz="2400" spc="-60">
                <a:solidFill>
                  <a:srgbClr val="56555A"/>
                </a:solidFill>
                <a:latin typeface="Carlito"/>
                <a:cs typeface="Carlito"/>
              </a:rPr>
              <a:t>Now,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to explore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your cluster you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will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be using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kubectl command(Kube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Control).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Font typeface="Wingdings"/>
              <a:buChar char=""/>
              <a:tabLst>
                <a:tab pos="354965" algn="l"/>
                <a:tab pos="355600" algn="l"/>
                <a:tab pos="995680" algn="l"/>
              </a:tabLst>
            </a:pP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But,	</a:t>
            </a:r>
            <a:r>
              <a:rPr dirty="0" sz="2400" spc="-25">
                <a:solidFill>
                  <a:srgbClr val="56555A"/>
                </a:solidFill>
                <a:latin typeface="Carlito"/>
                <a:cs typeface="Carlito"/>
              </a:rPr>
              <a:t>before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using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kubectl command you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need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to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run a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set of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commands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as a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normal user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to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be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able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to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access the</a:t>
            </a:r>
            <a:r>
              <a:rPr dirty="0" sz="2400" spc="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40">
                <a:solidFill>
                  <a:srgbClr val="56555A"/>
                </a:solidFill>
                <a:latin typeface="Carlito"/>
                <a:cs typeface="Carlito"/>
              </a:rPr>
              <a:t>cluster.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7461" y="4920234"/>
            <a:ext cx="9202420" cy="3392804"/>
          </a:xfrm>
          <a:prstGeom prst="rect">
            <a:avLst/>
          </a:prstGeom>
          <a:solidFill>
            <a:srgbClr val="D9D9D9"/>
          </a:solidFill>
          <a:ln w="28956">
            <a:solidFill>
              <a:srgbClr val="56555A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999490">
              <a:lnSpc>
                <a:spcPct val="100000"/>
              </a:lnSpc>
              <a:spcBef>
                <a:spcPts val="2145"/>
              </a:spcBef>
            </a:pPr>
            <a:r>
              <a:rPr dirty="0" sz="2400" spc="45" b="1">
                <a:solidFill>
                  <a:srgbClr val="2F2F2F"/>
                </a:solidFill>
                <a:latin typeface="Arial"/>
                <a:cs typeface="Arial"/>
              </a:rPr>
              <a:t>--&gt;mkdir </a:t>
            </a:r>
            <a:r>
              <a:rPr dirty="0" sz="2400" spc="70" b="1">
                <a:solidFill>
                  <a:srgbClr val="2F2F2F"/>
                </a:solidFill>
                <a:latin typeface="Arial"/>
                <a:cs typeface="Arial"/>
              </a:rPr>
              <a:t>-p</a:t>
            </a:r>
            <a:r>
              <a:rPr dirty="0" sz="2400" spc="-55" b="1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400" spc="-15" b="1">
                <a:solidFill>
                  <a:srgbClr val="2F2F2F"/>
                </a:solidFill>
                <a:latin typeface="Arial"/>
                <a:cs typeface="Arial"/>
              </a:rPr>
              <a:t>$HOME/.kube</a:t>
            </a:r>
            <a:endParaRPr sz="2400">
              <a:latin typeface="Arial"/>
              <a:cs typeface="Arial"/>
            </a:endParaRPr>
          </a:p>
          <a:p>
            <a:pPr marL="999490">
              <a:lnSpc>
                <a:spcPct val="100000"/>
              </a:lnSpc>
              <a:spcBef>
                <a:spcPts val="1440"/>
              </a:spcBef>
            </a:pPr>
            <a:r>
              <a:rPr dirty="0" sz="2400" spc="20" b="1">
                <a:solidFill>
                  <a:srgbClr val="2F2F2F"/>
                </a:solidFill>
                <a:latin typeface="Arial"/>
                <a:cs typeface="Arial"/>
              </a:rPr>
              <a:t>--&gt;sudo </a:t>
            </a:r>
            <a:r>
              <a:rPr dirty="0" sz="2400" spc="-120" b="1">
                <a:solidFill>
                  <a:srgbClr val="2F2F2F"/>
                </a:solidFill>
                <a:latin typeface="Arial"/>
                <a:cs typeface="Arial"/>
              </a:rPr>
              <a:t>cp </a:t>
            </a:r>
            <a:r>
              <a:rPr dirty="0" sz="2400" spc="60" b="1">
                <a:solidFill>
                  <a:srgbClr val="2F2F2F"/>
                </a:solidFill>
                <a:latin typeface="Arial"/>
                <a:cs typeface="Arial"/>
              </a:rPr>
              <a:t>-i</a:t>
            </a:r>
            <a:r>
              <a:rPr dirty="0" sz="2400" spc="90" b="1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400" spc="-25" b="1">
                <a:solidFill>
                  <a:srgbClr val="2F2F2F"/>
                </a:solidFill>
                <a:latin typeface="Arial"/>
                <a:cs typeface="Arial"/>
              </a:rPr>
              <a:t>/etc/kubernetes/admin.conf</a:t>
            </a:r>
            <a:endParaRPr sz="2400">
              <a:latin typeface="Arial"/>
              <a:cs typeface="Arial"/>
            </a:endParaRPr>
          </a:p>
          <a:p>
            <a:pPr marL="999490">
              <a:lnSpc>
                <a:spcPct val="100000"/>
              </a:lnSpc>
              <a:spcBef>
                <a:spcPts val="1440"/>
              </a:spcBef>
            </a:pPr>
            <a:r>
              <a:rPr dirty="0" sz="2400" spc="-10" b="1">
                <a:solidFill>
                  <a:srgbClr val="2F2F2F"/>
                </a:solidFill>
                <a:latin typeface="Arial"/>
                <a:cs typeface="Arial"/>
              </a:rPr>
              <a:t>$HOME/.kube/config</a:t>
            </a:r>
            <a:endParaRPr sz="2400">
              <a:latin typeface="Arial"/>
              <a:cs typeface="Arial"/>
            </a:endParaRPr>
          </a:p>
          <a:p>
            <a:pPr marL="999490">
              <a:lnSpc>
                <a:spcPct val="100000"/>
              </a:lnSpc>
              <a:spcBef>
                <a:spcPts val="1440"/>
              </a:spcBef>
            </a:pPr>
            <a:r>
              <a:rPr dirty="0" sz="2400" spc="20" b="1">
                <a:solidFill>
                  <a:srgbClr val="2F2F2F"/>
                </a:solidFill>
                <a:latin typeface="Arial"/>
                <a:cs typeface="Arial"/>
              </a:rPr>
              <a:t>--&gt;sudo </a:t>
            </a:r>
            <a:r>
              <a:rPr dirty="0" sz="2400" spc="-95" b="1">
                <a:solidFill>
                  <a:srgbClr val="2F2F2F"/>
                </a:solidFill>
                <a:latin typeface="Arial"/>
                <a:cs typeface="Arial"/>
              </a:rPr>
              <a:t>chown </a:t>
            </a:r>
            <a:r>
              <a:rPr dirty="0" sz="2400" spc="-25" b="1">
                <a:solidFill>
                  <a:srgbClr val="2F2F2F"/>
                </a:solidFill>
                <a:latin typeface="Arial"/>
                <a:cs typeface="Arial"/>
              </a:rPr>
              <a:t>$(id </a:t>
            </a:r>
            <a:r>
              <a:rPr dirty="0" sz="2400" spc="-30" b="1">
                <a:solidFill>
                  <a:srgbClr val="2F2F2F"/>
                </a:solidFill>
                <a:latin typeface="Arial"/>
                <a:cs typeface="Arial"/>
              </a:rPr>
              <a:t>-u):$(id </a:t>
            </a:r>
            <a:r>
              <a:rPr dirty="0" sz="2400" spc="45" b="1">
                <a:solidFill>
                  <a:srgbClr val="2F2F2F"/>
                </a:solidFill>
                <a:latin typeface="Arial"/>
                <a:cs typeface="Arial"/>
              </a:rPr>
              <a:t>-g)</a:t>
            </a:r>
            <a:r>
              <a:rPr dirty="0" sz="2400" spc="165" b="1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2F2F2F"/>
                </a:solidFill>
                <a:latin typeface="Arial"/>
                <a:cs typeface="Arial"/>
              </a:rPr>
              <a:t>$HOME/.kube/config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590105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95A82"/>
                </a:solidFill>
              </a:rPr>
              <a:t>Kubectl</a:t>
            </a:r>
            <a:r>
              <a:rPr dirty="0" sz="5400" spc="-15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Introduction</a:t>
            </a:r>
            <a:endParaRPr sz="5400"/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7666" y="1884426"/>
            <a:ext cx="13150215" cy="18440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4200" indent="-572135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It is a Kubernetes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command-line tool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which is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used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to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deploy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and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manage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applications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on</a:t>
            </a:r>
            <a:r>
              <a:rPr dirty="0" sz="2400" spc="-7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Kubernetes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4200" indent="-57213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It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helps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in inspecting the Kubernetes cluster</a:t>
            </a:r>
            <a:r>
              <a:rPr dirty="0" sz="2400" spc="-6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resources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4200" indent="-57213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By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using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Kubectl, we can create ,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delete,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and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update components on Kubernetes</a:t>
            </a:r>
            <a:r>
              <a:rPr dirty="0" sz="2400" spc="-7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cluster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727265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095A82"/>
                </a:solidFill>
              </a:rPr>
              <a:t>Some </a:t>
            </a:r>
            <a:r>
              <a:rPr dirty="0" sz="5400" spc="-5">
                <a:solidFill>
                  <a:srgbClr val="095A82"/>
                </a:solidFill>
              </a:rPr>
              <a:t>Kubectl</a:t>
            </a:r>
            <a:r>
              <a:rPr dirty="0" sz="5400" spc="-70">
                <a:solidFill>
                  <a:srgbClr val="095A82"/>
                </a:solidFill>
              </a:rPr>
              <a:t> </a:t>
            </a:r>
            <a:r>
              <a:rPr dirty="0" sz="5400" spc="-10">
                <a:solidFill>
                  <a:srgbClr val="095A82"/>
                </a:solidFill>
              </a:rPr>
              <a:t>Commands</a:t>
            </a:r>
            <a:endParaRPr sz="5400"/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7666" y="1884426"/>
            <a:ext cx="10093325" cy="4023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4200" indent="-572135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kubectl version : It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displays both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 client and 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sever</a:t>
            </a:r>
            <a:r>
              <a:rPr dirty="0" sz="2400" spc="-8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version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4200" indent="-57213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kubectl get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nodes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: It will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display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nodes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available in the</a:t>
            </a:r>
            <a:r>
              <a:rPr dirty="0" sz="2400" spc="-12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cluster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4200" indent="-57213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kubectl run : It will create a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new</a:t>
            </a:r>
            <a:r>
              <a:rPr dirty="0" sz="2400" spc="-10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deployment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4200" indent="-572135">
              <a:lnSpc>
                <a:spcPct val="100000"/>
              </a:lnSpc>
              <a:spcBef>
                <a:spcPts val="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kubectl get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deployments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: It will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show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 list </a:t>
            </a:r>
            <a:r>
              <a:rPr dirty="0" sz="2400" spc="-10">
                <a:solidFill>
                  <a:srgbClr val="5F5F5F"/>
                </a:solidFill>
                <a:latin typeface="Carlito"/>
                <a:cs typeface="Carlito"/>
              </a:rPr>
              <a:t>of</a:t>
            </a:r>
            <a:r>
              <a:rPr dirty="0" sz="2400" spc="-12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deployment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4200" indent="-57213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Kubectl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proxy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: Creates connection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between host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and the Kubernetes</a:t>
            </a:r>
            <a:r>
              <a:rPr dirty="0" sz="2400" spc="-13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cluster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4200" indent="-57213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curl</a:t>
            </a:r>
            <a:r>
              <a:rPr dirty="0" sz="2400">
                <a:solidFill>
                  <a:srgbClr val="6F2F9F"/>
                </a:solidFill>
                <a:latin typeface="Carlito"/>
                <a:cs typeface="Carlito"/>
              </a:rPr>
              <a:t> </a:t>
            </a:r>
            <a:r>
              <a:rPr dirty="0" u="heavy" sz="2400" spc="-10">
                <a:solidFill>
                  <a:srgbClr val="6F2F9F"/>
                </a:solidFill>
                <a:uFill>
                  <a:solidFill>
                    <a:srgbClr val="6F2F9F"/>
                  </a:solidFill>
                </a:uFill>
                <a:latin typeface="Carlito"/>
                <a:cs typeface="Carlito"/>
              </a:rPr>
              <a:t>http://localhost:8001/version</a:t>
            </a:r>
            <a:r>
              <a:rPr dirty="0" sz="2400" spc="-10">
                <a:solidFill>
                  <a:srgbClr val="6F2F9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: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Enables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to interact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directly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through</a:t>
            </a:r>
            <a:r>
              <a:rPr dirty="0" sz="2400" spc="-3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API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92608" y="321563"/>
            <a:ext cx="17703165" cy="9970770"/>
            <a:chOff x="292608" y="321563"/>
            <a:chExt cx="17703165" cy="9970770"/>
          </a:xfrm>
        </p:grpSpPr>
        <p:sp>
          <p:nvSpPr>
            <p:cNvPr id="4" name="object 4"/>
            <p:cNvSpPr/>
            <p:nvPr/>
          </p:nvSpPr>
          <p:spPr>
            <a:xfrm>
              <a:off x="292608" y="321563"/>
              <a:ext cx="17703165" cy="9354820"/>
            </a:xfrm>
            <a:custGeom>
              <a:avLst/>
              <a:gdLst/>
              <a:ahLst/>
              <a:cxnLst/>
              <a:rect l="l" t="t" r="r" b="b"/>
              <a:pathLst>
                <a:path w="17703165" h="9354820">
                  <a:moveTo>
                    <a:pt x="17702784" y="0"/>
                  </a:moveTo>
                  <a:lnTo>
                    <a:pt x="0" y="0"/>
                  </a:lnTo>
                  <a:lnTo>
                    <a:pt x="0" y="9133345"/>
                  </a:lnTo>
                  <a:lnTo>
                    <a:pt x="0" y="9354312"/>
                  </a:lnTo>
                  <a:lnTo>
                    <a:pt x="17702784" y="9354312"/>
                  </a:lnTo>
                  <a:lnTo>
                    <a:pt x="17702784" y="9133345"/>
                  </a:lnTo>
                  <a:lnTo>
                    <a:pt x="177027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60704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2275332" y="0"/>
                  </a:moveTo>
                  <a:lnTo>
                    <a:pt x="0" y="0"/>
                  </a:lnTo>
                  <a:lnTo>
                    <a:pt x="0" y="832103"/>
                  </a:lnTo>
                  <a:lnTo>
                    <a:pt x="2275332" y="832103"/>
                  </a:lnTo>
                  <a:lnTo>
                    <a:pt x="2275332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60704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0" y="832103"/>
                  </a:moveTo>
                  <a:lnTo>
                    <a:pt x="2275332" y="832103"/>
                  </a:lnTo>
                  <a:lnTo>
                    <a:pt x="2275332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26463" y="9675875"/>
              <a:ext cx="1543812" cy="390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34974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16421100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16421100" y="28956"/>
                  </a:lnTo>
                  <a:lnTo>
                    <a:pt x="16421100" y="0"/>
                  </a:lnTo>
                  <a:close/>
                </a:path>
              </a:pathLst>
            </a:custGeom>
            <a:solidFill>
              <a:srgbClr val="0551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544893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95A82"/>
                </a:solidFill>
              </a:rPr>
              <a:t>Working </a:t>
            </a:r>
            <a:r>
              <a:rPr dirty="0" sz="5400">
                <a:solidFill>
                  <a:srgbClr val="095A82"/>
                </a:solidFill>
              </a:rPr>
              <a:t>of</a:t>
            </a:r>
            <a:r>
              <a:rPr dirty="0" sz="5400" spc="-30">
                <a:solidFill>
                  <a:srgbClr val="095A82"/>
                </a:solidFill>
              </a:rPr>
              <a:t> </a:t>
            </a:r>
            <a:r>
              <a:rPr dirty="0" sz="5400" spc="-10">
                <a:solidFill>
                  <a:srgbClr val="095A82"/>
                </a:solidFill>
              </a:rPr>
              <a:t>kubectl</a:t>
            </a:r>
            <a:endParaRPr sz="5400"/>
          </a:p>
        </p:txBody>
      </p:sp>
      <p:grpSp>
        <p:nvGrpSpPr>
          <p:cNvPr id="10" name="object 10"/>
          <p:cNvGrpSpPr/>
          <p:nvPr/>
        </p:nvGrpSpPr>
        <p:grpSpPr>
          <a:xfrm>
            <a:off x="4204715" y="1883664"/>
            <a:ext cx="8286115" cy="7869555"/>
            <a:chOff x="4204715" y="1883664"/>
            <a:chExt cx="8286115" cy="7869555"/>
          </a:xfrm>
        </p:grpSpPr>
        <p:sp>
          <p:nvSpPr>
            <p:cNvPr id="11" name="object 11"/>
            <p:cNvSpPr/>
            <p:nvPr/>
          </p:nvSpPr>
          <p:spPr>
            <a:xfrm>
              <a:off x="4204715" y="1888248"/>
              <a:ext cx="8231886" cy="78646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52187" y="1883664"/>
              <a:ext cx="7938515" cy="75712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95391" y="0"/>
            <a:ext cx="292735" cy="10246360"/>
          </a:xfrm>
          <a:custGeom>
            <a:avLst/>
            <a:gdLst/>
            <a:ahLst/>
            <a:cxnLst/>
            <a:rect l="l" t="t" r="r" b="b"/>
            <a:pathLst>
              <a:path w="292734" h="10246360">
                <a:moveTo>
                  <a:pt x="0" y="10245850"/>
                </a:moveTo>
                <a:lnTo>
                  <a:pt x="292607" y="10245850"/>
                </a:lnTo>
                <a:lnTo>
                  <a:pt x="292607" y="0"/>
                </a:lnTo>
                <a:lnTo>
                  <a:pt x="0" y="0"/>
                </a:lnTo>
                <a:lnTo>
                  <a:pt x="0" y="10245850"/>
                </a:lnTo>
                <a:close/>
              </a:path>
            </a:pathLst>
          </a:custGeom>
          <a:solidFill>
            <a:srgbClr val="09588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93350"/>
            <a:chOff x="0" y="0"/>
            <a:chExt cx="18288000" cy="102933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292608" y="0"/>
                  </a:lnTo>
                  <a:lnTo>
                    <a:pt x="0" y="0"/>
                  </a:lnTo>
                  <a:lnTo>
                    <a:pt x="0" y="248412"/>
                  </a:lnTo>
                  <a:lnTo>
                    <a:pt x="0" y="9601200"/>
                  </a:lnTo>
                  <a:lnTo>
                    <a:pt x="0" y="10236708"/>
                  </a:ln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9601200"/>
                  </a:lnTo>
                  <a:lnTo>
                    <a:pt x="292608" y="9601200"/>
                  </a:lnTo>
                  <a:lnTo>
                    <a:pt x="292608" y="248412"/>
                  </a:lnTo>
                  <a:lnTo>
                    <a:pt x="18288000" y="248412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958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59180" y="9453365"/>
              <a:ext cx="2276856" cy="8336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60703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0" y="832103"/>
                  </a:moveTo>
                  <a:lnTo>
                    <a:pt x="2275332" y="832103"/>
                  </a:lnTo>
                  <a:lnTo>
                    <a:pt x="2275332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34974" y="1715261"/>
              <a:ext cx="16421100" cy="0"/>
            </a:xfrm>
            <a:custGeom>
              <a:avLst/>
              <a:gdLst/>
              <a:ahLst/>
              <a:cxnLst/>
              <a:rect l="l" t="t" r="r" b="b"/>
              <a:pathLst>
                <a:path w="16421100" h="0">
                  <a:moveTo>
                    <a:pt x="0" y="0"/>
                  </a:moveTo>
                  <a:lnTo>
                    <a:pt x="16421100" y="0"/>
                  </a:lnTo>
                </a:path>
              </a:pathLst>
            </a:custGeom>
            <a:ln w="28956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26463" y="9675876"/>
              <a:ext cx="1543812" cy="3901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23" y="0"/>
              <a:ext cx="18284952" cy="102869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499095" y="132969"/>
            <a:ext cx="3309620" cy="1061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40"/>
              </a:lnSpc>
              <a:spcBef>
                <a:spcPts val="100"/>
              </a:spcBef>
            </a:pPr>
            <a:r>
              <a:rPr dirty="0" sz="3200" b="0">
                <a:solidFill>
                  <a:srgbClr val="FFFFFF"/>
                </a:solidFill>
                <a:latin typeface="Tahoma"/>
                <a:cs typeface="Tahoma"/>
              </a:rPr>
              <a:t>COURSE</a:t>
            </a:r>
            <a:r>
              <a:rPr dirty="0" sz="3200" spc="-6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b="0">
                <a:solidFill>
                  <a:srgbClr val="FFFFFF"/>
                </a:solidFill>
                <a:latin typeface="Tahoma"/>
                <a:cs typeface="Tahoma"/>
              </a:rPr>
              <a:t>OUTLINE</a:t>
            </a:r>
            <a:endParaRPr sz="3200">
              <a:latin typeface="Tahoma"/>
              <a:cs typeface="Tahoma"/>
            </a:endParaRPr>
          </a:p>
          <a:p>
            <a:pPr algn="ctr">
              <a:lnSpc>
                <a:spcPts val="4320"/>
              </a:lnSpc>
            </a:pPr>
            <a:r>
              <a:rPr dirty="0" sz="3600" spc="-5" b="0">
                <a:solidFill>
                  <a:srgbClr val="FFFFFF"/>
                </a:solidFill>
                <a:latin typeface="Tahoma"/>
                <a:cs typeface="Tahoma"/>
              </a:rPr>
              <a:t>MODULE</a:t>
            </a:r>
            <a:r>
              <a:rPr dirty="0" sz="3600" spc="-2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26670" rIns="0" bIns="0" rtlCol="0" vert="horz">
            <a:spAutoFit/>
          </a:bodyPr>
          <a:lstStyle/>
          <a:p>
            <a:pPr marL="285115" marR="1343660" indent="-273050">
              <a:lnSpc>
                <a:spcPts val="2860"/>
              </a:lnSpc>
              <a:spcBef>
                <a:spcPts val="210"/>
              </a:spcBef>
              <a:buFont typeface="Lato"/>
              <a:buAutoNum type="arabicPeriod" startAt="7"/>
              <a:tabLst>
                <a:tab pos="332740" algn="l"/>
              </a:tabLst>
            </a:pPr>
            <a:r>
              <a:rPr dirty="0" spc="-10"/>
              <a:t>Containerization </a:t>
            </a:r>
            <a:r>
              <a:rPr dirty="0"/>
              <a:t>with</a:t>
            </a:r>
            <a:r>
              <a:rPr dirty="0" spc="-60"/>
              <a:t> </a:t>
            </a:r>
            <a:r>
              <a:rPr dirty="0" spc="-15"/>
              <a:t>Docker:  </a:t>
            </a:r>
            <a:r>
              <a:rPr dirty="0" spc="-25"/>
              <a:t>Ecosystem </a:t>
            </a:r>
            <a:r>
              <a:rPr dirty="0"/>
              <a:t>&amp; </a:t>
            </a:r>
            <a:r>
              <a:rPr dirty="0" spc="-10"/>
              <a:t>Networking</a:t>
            </a:r>
          </a:p>
          <a:p>
            <a:pPr>
              <a:lnSpc>
                <a:spcPct val="100000"/>
              </a:lnSpc>
              <a:spcBef>
                <a:spcPts val="35"/>
              </a:spcBef>
              <a:buAutoNum type="arabicPeriod" startAt="7"/>
            </a:pPr>
            <a:endParaRPr sz="3250"/>
          </a:p>
          <a:p>
            <a:pPr marL="332740" indent="-320675">
              <a:lnSpc>
                <a:spcPts val="2870"/>
              </a:lnSpc>
              <a:buFont typeface="Lato"/>
              <a:buAutoNum type="arabicPeriod" startAt="7"/>
              <a:tabLst>
                <a:tab pos="333375" algn="l"/>
              </a:tabLst>
            </a:pPr>
            <a:r>
              <a:rPr dirty="0" spc="-5"/>
              <a:t>Continuous Deployment:</a:t>
            </a:r>
            <a:r>
              <a:rPr dirty="0" spc="-70"/>
              <a:t> </a:t>
            </a:r>
            <a:r>
              <a:rPr dirty="0" spc="-10"/>
              <a:t>Configuration</a:t>
            </a:r>
          </a:p>
          <a:p>
            <a:pPr marL="285115">
              <a:lnSpc>
                <a:spcPts val="2870"/>
              </a:lnSpc>
            </a:pPr>
            <a:r>
              <a:rPr dirty="0" spc="-5"/>
              <a:t>Management </a:t>
            </a:r>
            <a:r>
              <a:rPr dirty="0"/>
              <a:t>with</a:t>
            </a:r>
            <a:r>
              <a:rPr dirty="0" spc="-35"/>
              <a:t> </a:t>
            </a:r>
            <a:r>
              <a:rPr dirty="0" spc="-5"/>
              <a:t>Puppet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/>
          </a:p>
          <a:p>
            <a:pPr marL="332105" indent="-320040">
              <a:lnSpc>
                <a:spcPct val="100000"/>
              </a:lnSpc>
              <a:buFont typeface="Lato"/>
              <a:buAutoNum type="arabicPeriod" startAt="9"/>
              <a:tabLst>
                <a:tab pos="332740" algn="l"/>
              </a:tabLst>
            </a:pPr>
            <a:r>
              <a:rPr dirty="0" spc="-10"/>
              <a:t>Configuration </a:t>
            </a:r>
            <a:r>
              <a:rPr dirty="0" spc="-5"/>
              <a:t>Management </a:t>
            </a:r>
            <a:r>
              <a:rPr dirty="0"/>
              <a:t>with</a:t>
            </a:r>
            <a:r>
              <a:rPr dirty="0" spc="-100"/>
              <a:t> </a:t>
            </a:r>
            <a:r>
              <a:rPr dirty="0"/>
              <a:t>Ansible</a:t>
            </a:r>
          </a:p>
          <a:p>
            <a:pPr>
              <a:lnSpc>
                <a:spcPct val="100000"/>
              </a:lnSpc>
              <a:buAutoNum type="arabicPeriod" startAt="9"/>
            </a:pPr>
            <a:endParaRPr sz="3200"/>
          </a:p>
          <a:p>
            <a:pPr>
              <a:lnSpc>
                <a:spcPct val="100000"/>
              </a:lnSpc>
              <a:spcBef>
                <a:spcPts val="30"/>
              </a:spcBef>
              <a:buAutoNum type="arabicPeriod" startAt="9"/>
            </a:pPr>
            <a:endParaRPr sz="2350"/>
          </a:p>
          <a:p>
            <a:pPr marL="509270" indent="-497205">
              <a:lnSpc>
                <a:spcPct val="100000"/>
              </a:lnSpc>
              <a:spcBef>
                <a:spcPts val="5"/>
              </a:spcBef>
              <a:buFont typeface="Lato"/>
              <a:buAutoNum type="arabicPeriod" startAt="9"/>
              <a:tabLst>
                <a:tab pos="509905" algn="l"/>
              </a:tabLst>
            </a:pPr>
            <a:r>
              <a:rPr dirty="0" spc="-10">
                <a:solidFill>
                  <a:srgbClr val="FFFFFF"/>
                </a:solidFill>
              </a:rPr>
              <a:t>Containerization </a:t>
            </a:r>
            <a:r>
              <a:rPr dirty="0" spc="-5">
                <a:solidFill>
                  <a:srgbClr val="FFFFFF"/>
                </a:solidFill>
              </a:rPr>
              <a:t>using</a:t>
            </a:r>
            <a:r>
              <a:rPr dirty="0" spc="-45">
                <a:solidFill>
                  <a:srgbClr val="FFFFFF"/>
                </a:solidFill>
              </a:rPr>
              <a:t> </a:t>
            </a:r>
            <a:r>
              <a:rPr dirty="0" spc="-10">
                <a:solidFill>
                  <a:srgbClr val="FFFFFF"/>
                </a:solidFill>
              </a:rPr>
              <a:t>Kubernetes</a:t>
            </a:r>
          </a:p>
          <a:p>
            <a:pPr>
              <a:lnSpc>
                <a:spcPct val="100000"/>
              </a:lnSpc>
              <a:buAutoNum type="arabicPeriod" startAt="9"/>
            </a:pPr>
            <a:endParaRPr sz="3200"/>
          </a:p>
          <a:p>
            <a:pPr>
              <a:lnSpc>
                <a:spcPct val="100000"/>
              </a:lnSpc>
              <a:spcBef>
                <a:spcPts val="15"/>
              </a:spcBef>
              <a:buAutoNum type="arabicPeriod" startAt="9"/>
            </a:pPr>
            <a:endParaRPr sz="2450"/>
          </a:p>
          <a:p>
            <a:pPr marL="509270" indent="-497205">
              <a:lnSpc>
                <a:spcPct val="100000"/>
              </a:lnSpc>
              <a:buFont typeface="Lato"/>
              <a:buAutoNum type="arabicPeriod" startAt="9"/>
              <a:tabLst>
                <a:tab pos="509905" algn="l"/>
              </a:tabLst>
            </a:pPr>
            <a:r>
              <a:rPr dirty="0" spc="-5"/>
              <a:t>Continuous </a:t>
            </a:r>
            <a:r>
              <a:rPr dirty="0" spc="-10"/>
              <a:t>Monitoring </a:t>
            </a:r>
            <a:r>
              <a:rPr dirty="0"/>
              <a:t>with</a:t>
            </a:r>
            <a:r>
              <a:rPr dirty="0" spc="-40"/>
              <a:t> </a:t>
            </a:r>
            <a:r>
              <a:rPr dirty="0" spc="-5"/>
              <a:t>Nagios</a:t>
            </a:r>
          </a:p>
          <a:p>
            <a:pPr>
              <a:lnSpc>
                <a:spcPct val="100000"/>
              </a:lnSpc>
              <a:buAutoNum type="arabicPeriod" startAt="9"/>
            </a:pPr>
            <a:endParaRPr sz="3200"/>
          </a:p>
          <a:p>
            <a:pPr>
              <a:lnSpc>
                <a:spcPct val="100000"/>
              </a:lnSpc>
              <a:spcBef>
                <a:spcPts val="45"/>
              </a:spcBef>
              <a:buAutoNum type="arabicPeriod" startAt="9"/>
            </a:pPr>
          </a:p>
          <a:p>
            <a:pPr marL="509270" indent="-497205">
              <a:lnSpc>
                <a:spcPct val="100000"/>
              </a:lnSpc>
              <a:spcBef>
                <a:spcPts val="5"/>
              </a:spcBef>
              <a:buFont typeface="Lato"/>
              <a:buAutoNum type="arabicPeriod" startAt="9"/>
              <a:tabLst>
                <a:tab pos="509905" algn="l"/>
              </a:tabLst>
            </a:pPr>
            <a:r>
              <a:rPr dirty="0" spc="-10"/>
              <a:t>DevOps </a:t>
            </a:r>
            <a:r>
              <a:rPr dirty="0" spc="-5"/>
              <a:t>on Cloud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32105" indent="-320040">
              <a:lnSpc>
                <a:spcPct val="100000"/>
              </a:lnSpc>
              <a:spcBef>
                <a:spcPts val="100"/>
              </a:spcBef>
              <a:buFont typeface="Lato"/>
              <a:buAutoNum type="arabicPeriod"/>
              <a:tabLst>
                <a:tab pos="332740" algn="l"/>
              </a:tabLst>
            </a:pPr>
            <a:r>
              <a:rPr dirty="0" spc="-5"/>
              <a:t>Overview of</a:t>
            </a:r>
            <a:r>
              <a:rPr dirty="0"/>
              <a:t> </a:t>
            </a:r>
            <a:r>
              <a:rPr dirty="0" spc="-10"/>
              <a:t>DevOps</a:t>
            </a:r>
          </a:p>
          <a:p>
            <a:pPr>
              <a:lnSpc>
                <a:spcPct val="100000"/>
              </a:lnSpc>
              <a:buClr>
                <a:srgbClr val="288FBB"/>
              </a:buClr>
              <a:buFont typeface="Lato"/>
              <a:buAutoNum type="arabicPeriod"/>
            </a:pPr>
            <a:endParaRPr sz="3200"/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288FBB"/>
              </a:buClr>
              <a:buFont typeface="Lato"/>
              <a:buAutoNum type="arabicPeriod"/>
            </a:pPr>
            <a:endParaRPr sz="2450"/>
          </a:p>
          <a:p>
            <a:pPr marL="332105" indent="-320040">
              <a:lnSpc>
                <a:spcPct val="100000"/>
              </a:lnSpc>
              <a:buFont typeface="Lato"/>
              <a:buAutoNum type="arabicPeriod"/>
              <a:tabLst>
                <a:tab pos="332740" algn="l"/>
              </a:tabLst>
            </a:pPr>
            <a:r>
              <a:rPr dirty="0" spc="-30"/>
              <a:t>Version </a:t>
            </a:r>
            <a:r>
              <a:rPr dirty="0" spc="-15"/>
              <a:t>Control </a:t>
            </a:r>
            <a:r>
              <a:rPr dirty="0"/>
              <a:t>with</a:t>
            </a:r>
            <a:r>
              <a:rPr dirty="0" spc="10"/>
              <a:t> </a:t>
            </a:r>
            <a:r>
              <a:rPr dirty="0"/>
              <a:t>Git</a:t>
            </a:r>
          </a:p>
          <a:p>
            <a:pPr>
              <a:lnSpc>
                <a:spcPct val="100000"/>
              </a:lnSpc>
              <a:buClr>
                <a:srgbClr val="288FBB"/>
              </a:buClr>
              <a:buFont typeface="Lato"/>
              <a:buAutoNum type="arabicPeriod"/>
            </a:pPr>
            <a:endParaRPr sz="3200"/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88FBB"/>
              </a:buClr>
              <a:buFont typeface="Lato"/>
              <a:buAutoNum type="arabicPeriod"/>
            </a:pPr>
            <a:endParaRPr sz="2500"/>
          </a:p>
          <a:p>
            <a:pPr marL="332105" indent="-320040">
              <a:lnSpc>
                <a:spcPct val="100000"/>
              </a:lnSpc>
              <a:spcBef>
                <a:spcPts val="5"/>
              </a:spcBef>
              <a:buFont typeface="Lato"/>
              <a:buAutoNum type="arabicPeriod"/>
              <a:tabLst>
                <a:tab pos="332740" algn="l"/>
              </a:tabLst>
            </a:pPr>
            <a:r>
              <a:rPr dirty="0"/>
              <a:t>Git, Jenkins &amp; </a:t>
            </a:r>
            <a:r>
              <a:rPr dirty="0" spc="-15"/>
              <a:t>Maven</a:t>
            </a:r>
            <a:r>
              <a:rPr dirty="0" spc="-45"/>
              <a:t> </a:t>
            </a:r>
            <a:r>
              <a:rPr dirty="0" spc="-15"/>
              <a:t>Integration</a:t>
            </a:r>
          </a:p>
          <a:p>
            <a:pPr>
              <a:lnSpc>
                <a:spcPct val="100000"/>
              </a:lnSpc>
              <a:buClr>
                <a:srgbClr val="288FBB"/>
              </a:buClr>
              <a:buFont typeface="Lato"/>
              <a:buAutoNum type="arabicPeriod"/>
            </a:pPr>
            <a:endParaRPr sz="3200"/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88FBB"/>
              </a:buClr>
              <a:buFont typeface="Lato"/>
              <a:buAutoNum type="arabicPeriod"/>
            </a:pPr>
            <a:endParaRPr sz="2350"/>
          </a:p>
          <a:p>
            <a:pPr marL="332105" indent="-320040">
              <a:lnSpc>
                <a:spcPct val="100000"/>
              </a:lnSpc>
              <a:buFont typeface="Lato"/>
              <a:buAutoNum type="arabicPeriod"/>
              <a:tabLst>
                <a:tab pos="332740" algn="l"/>
              </a:tabLst>
            </a:pPr>
            <a:r>
              <a:rPr dirty="0" spc="-5"/>
              <a:t>Continuous </a:t>
            </a:r>
            <a:r>
              <a:rPr dirty="0" spc="-15"/>
              <a:t>Integration </a:t>
            </a:r>
            <a:r>
              <a:rPr dirty="0" spc="-5"/>
              <a:t>using</a:t>
            </a:r>
            <a:r>
              <a:rPr dirty="0" spc="-50"/>
              <a:t> </a:t>
            </a:r>
            <a:r>
              <a:rPr dirty="0" spc="-5"/>
              <a:t>Jenkins</a:t>
            </a:r>
          </a:p>
          <a:p>
            <a:pPr>
              <a:lnSpc>
                <a:spcPct val="100000"/>
              </a:lnSpc>
              <a:buClr>
                <a:srgbClr val="288FBB"/>
              </a:buClr>
              <a:buFont typeface="Lato"/>
              <a:buAutoNum type="arabicPeriod"/>
            </a:pPr>
            <a:endParaRPr sz="3200"/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288FBB"/>
              </a:buClr>
              <a:buFont typeface="Lato"/>
              <a:buAutoNum type="arabicPeriod"/>
            </a:pPr>
            <a:endParaRPr sz="2450"/>
          </a:p>
          <a:p>
            <a:pPr marL="332740" indent="-320675">
              <a:lnSpc>
                <a:spcPct val="100000"/>
              </a:lnSpc>
              <a:buFont typeface="Lato"/>
              <a:buAutoNum type="arabicPeriod"/>
              <a:tabLst>
                <a:tab pos="333375" algn="l"/>
              </a:tabLst>
            </a:pPr>
            <a:r>
              <a:rPr dirty="0" spc="-5"/>
              <a:t>Continuous </a:t>
            </a:r>
            <a:r>
              <a:rPr dirty="0" spc="-35"/>
              <a:t>Testing </a:t>
            </a:r>
            <a:r>
              <a:rPr dirty="0"/>
              <a:t>with</a:t>
            </a:r>
            <a:r>
              <a:rPr dirty="0" spc="-20"/>
              <a:t> </a:t>
            </a:r>
            <a:r>
              <a:rPr dirty="0" spc="-5"/>
              <a:t>Selenium</a:t>
            </a: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288FBB"/>
              </a:buClr>
              <a:buFont typeface="Lato"/>
              <a:buAutoNum type="arabicPeriod"/>
            </a:pPr>
            <a:endParaRPr sz="4500"/>
          </a:p>
          <a:p>
            <a:pPr marL="285115" marR="996950" indent="-273050">
              <a:lnSpc>
                <a:spcPts val="2860"/>
              </a:lnSpc>
              <a:buFont typeface="Lato"/>
              <a:buAutoNum type="arabicPeriod"/>
              <a:tabLst>
                <a:tab pos="332740" algn="l"/>
              </a:tabLst>
            </a:pPr>
            <a:r>
              <a:rPr dirty="0" spc="-5"/>
              <a:t>Continuous Deployment:  </a:t>
            </a:r>
            <a:r>
              <a:rPr dirty="0" spc="-10"/>
              <a:t>Containerization </a:t>
            </a:r>
            <a:r>
              <a:rPr dirty="0"/>
              <a:t>with</a:t>
            </a:r>
            <a:r>
              <a:rPr dirty="0" spc="-95"/>
              <a:t> </a:t>
            </a:r>
            <a:r>
              <a:rPr dirty="0" spc="-15"/>
              <a:t>Docker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630364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095A82"/>
                </a:solidFill>
              </a:rPr>
              <a:t>Exploring </a:t>
            </a:r>
            <a:r>
              <a:rPr dirty="0" sz="5400" spc="-5">
                <a:solidFill>
                  <a:srgbClr val="095A82"/>
                </a:solidFill>
              </a:rPr>
              <a:t>your</a:t>
            </a:r>
            <a:r>
              <a:rPr dirty="0" sz="5400" spc="-70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Cluster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936752" y="1958720"/>
            <a:ext cx="107848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dirty="0" sz="2400" spc="-114">
                <a:solidFill>
                  <a:srgbClr val="56555A"/>
                </a:solidFill>
                <a:latin typeface="Carlito"/>
                <a:cs typeface="Carlito"/>
              </a:rPr>
              <a:t>To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get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running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master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and </a:t>
            </a:r>
            <a:r>
              <a:rPr dirty="0" sz="2400" spc="-20">
                <a:solidFill>
                  <a:srgbClr val="56555A"/>
                </a:solidFill>
                <a:latin typeface="Carlito"/>
                <a:cs typeface="Carlito"/>
              </a:rPr>
              <a:t>it’s worker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nodes, please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run the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following</a:t>
            </a:r>
            <a:r>
              <a:rPr dirty="0" sz="2400" spc="6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command.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9458" y="2931414"/>
            <a:ext cx="5753100" cy="737870"/>
          </a:xfrm>
          <a:prstGeom prst="rect">
            <a:avLst/>
          </a:prstGeom>
          <a:solidFill>
            <a:srgbClr val="D9D9D9"/>
          </a:solidFill>
          <a:ln w="28955">
            <a:solidFill>
              <a:srgbClr val="56555A"/>
            </a:solidFill>
          </a:ln>
        </p:spPr>
        <p:txBody>
          <a:bodyPr wrap="square" lIns="0" tIns="158115" rIns="0" bIns="0" rtlCol="0" vert="horz">
            <a:spAutoFit/>
          </a:bodyPr>
          <a:lstStyle/>
          <a:p>
            <a:pPr algn="ctr" marR="633095">
              <a:lnSpc>
                <a:spcPct val="100000"/>
              </a:lnSpc>
              <a:spcBef>
                <a:spcPts val="1245"/>
              </a:spcBef>
            </a:pPr>
            <a:r>
              <a:rPr dirty="0" sz="2400" spc="15" b="1">
                <a:solidFill>
                  <a:srgbClr val="2F2F2F"/>
                </a:solidFill>
                <a:latin typeface="Arial"/>
                <a:cs typeface="Arial"/>
              </a:rPr>
              <a:t>--&gt;kubectl </a:t>
            </a:r>
            <a:r>
              <a:rPr dirty="0" sz="2400" spc="-5" b="1">
                <a:solidFill>
                  <a:srgbClr val="2F2F2F"/>
                </a:solidFill>
                <a:latin typeface="Arial"/>
                <a:cs typeface="Arial"/>
              </a:rPr>
              <a:t>get</a:t>
            </a:r>
            <a:r>
              <a:rPr dirty="0" sz="2400" spc="-45" b="1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400" spc="-100" b="1">
                <a:solidFill>
                  <a:srgbClr val="2F2F2F"/>
                </a:solidFill>
                <a:latin typeface="Arial"/>
                <a:cs typeface="Arial"/>
              </a:rPr>
              <a:t>nodes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939795" y="4658867"/>
            <a:ext cx="10605770" cy="1955800"/>
            <a:chOff x="2939795" y="4658867"/>
            <a:chExt cx="10605770" cy="1955800"/>
          </a:xfrm>
        </p:grpSpPr>
        <p:sp>
          <p:nvSpPr>
            <p:cNvPr id="6" name="object 6"/>
            <p:cNvSpPr/>
            <p:nvPr/>
          </p:nvSpPr>
          <p:spPr>
            <a:xfrm>
              <a:off x="2994659" y="4713731"/>
              <a:ext cx="10550652" cy="19004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939795" y="4658867"/>
              <a:ext cx="10448544" cy="17983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630364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095A82"/>
                </a:solidFill>
              </a:rPr>
              <a:t>Exploring </a:t>
            </a:r>
            <a:r>
              <a:rPr dirty="0" sz="5400" spc="-5">
                <a:solidFill>
                  <a:srgbClr val="095A82"/>
                </a:solidFill>
              </a:rPr>
              <a:t>your</a:t>
            </a:r>
            <a:r>
              <a:rPr dirty="0" sz="5400" spc="-70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Cluster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936752" y="1958720"/>
            <a:ext cx="87045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dirty="0" sz="2400" spc="-114">
                <a:solidFill>
                  <a:srgbClr val="56555A"/>
                </a:solidFill>
                <a:latin typeface="Carlito"/>
                <a:cs typeface="Carlito"/>
              </a:rPr>
              <a:t>To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get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running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pods on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your cluster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use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following</a:t>
            </a:r>
            <a:r>
              <a:rPr dirty="0" sz="2400" spc="4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command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1965" y="2855214"/>
            <a:ext cx="7303134" cy="737870"/>
          </a:xfrm>
          <a:prstGeom prst="rect">
            <a:avLst/>
          </a:prstGeom>
          <a:solidFill>
            <a:srgbClr val="D9D9D9"/>
          </a:solidFill>
          <a:ln w="28955">
            <a:solidFill>
              <a:srgbClr val="56555A"/>
            </a:solidFill>
          </a:ln>
        </p:spPr>
        <p:txBody>
          <a:bodyPr wrap="square" lIns="0" tIns="165735" rIns="0" bIns="0" rtlCol="0" vert="horz">
            <a:spAutoFit/>
          </a:bodyPr>
          <a:lstStyle/>
          <a:p>
            <a:pPr marL="430530">
              <a:lnSpc>
                <a:spcPct val="100000"/>
              </a:lnSpc>
              <a:spcBef>
                <a:spcPts val="1305"/>
              </a:spcBef>
            </a:pPr>
            <a:r>
              <a:rPr dirty="0" sz="2400" spc="15" b="1">
                <a:solidFill>
                  <a:srgbClr val="2F2F2F"/>
                </a:solidFill>
                <a:latin typeface="Arial"/>
                <a:cs typeface="Arial"/>
              </a:rPr>
              <a:t>--&gt;kubectl </a:t>
            </a:r>
            <a:r>
              <a:rPr dirty="0" sz="2400" spc="-5" b="1">
                <a:solidFill>
                  <a:srgbClr val="2F2F2F"/>
                </a:solidFill>
                <a:latin typeface="Arial"/>
                <a:cs typeface="Arial"/>
              </a:rPr>
              <a:t>get </a:t>
            </a:r>
            <a:r>
              <a:rPr dirty="0" sz="2400" spc="-95" b="1">
                <a:solidFill>
                  <a:srgbClr val="2F2F2F"/>
                </a:solidFill>
                <a:latin typeface="Arial"/>
                <a:cs typeface="Arial"/>
              </a:rPr>
              <a:t>pods </a:t>
            </a:r>
            <a:r>
              <a:rPr dirty="0" sz="2400" spc="-85" b="1">
                <a:solidFill>
                  <a:srgbClr val="2F2F2F"/>
                </a:solidFill>
                <a:latin typeface="Arial"/>
                <a:cs typeface="Arial"/>
              </a:rPr>
              <a:t>–o </a:t>
            </a:r>
            <a:r>
              <a:rPr dirty="0" sz="2400" spc="-50" b="1">
                <a:solidFill>
                  <a:srgbClr val="2F2F2F"/>
                </a:solidFill>
                <a:latin typeface="Arial"/>
                <a:cs typeface="Arial"/>
              </a:rPr>
              <a:t>wide</a:t>
            </a:r>
            <a:r>
              <a:rPr dirty="0" sz="2400" spc="130" b="1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dirty="0" sz="2400" spc="-90" b="1">
                <a:solidFill>
                  <a:srgbClr val="2F2F2F"/>
                </a:solidFill>
                <a:latin typeface="Arial"/>
                <a:cs typeface="Arial"/>
              </a:rPr>
              <a:t>–all-namespaces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9683" y="3901440"/>
            <a:ext cx="16423005" cy="4391025"/>
            <a:chOff x="519683" y="3901440"/>
            <a:chExt cx="16423005" cy="4391025"/>
          </a:xfrm>
        </p:grpSpPr>
        <p:sp>
          <p:nvSpPr>
            <p:cNvPr id="6" name="object 6"/>
            <p:cNvSpPr/>
            <p:nvPr/>
          </p:nvSpPr>
          <p:spPr>
            <a:xfrm>
              <a:off x="574547" y="3956304"/>
              <a:ext cx="16367760" cy="43357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19683" y="3901440"/>
              <a:ext cx="16265652" cy="42336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0036" y="4609846"/>
            <a:ext cx="1464818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Deploying </a:t>
            </a:r>
            <a:r>
              <a:rPr dirty="0"/>
              <a:t>your </a:t>
            </a:r>
            <a:r>
              <a:rPr dirty="0" spc="-10"/>
              <a:t>first </a:t>
            </a:r>
            <a:r>
              <a:rPr dirty="0"/>
              <a:t>app </a:t>
            </a:r>
            <a:r>
              <a:rPr dirty="0" spc="-10"/>
              <a:t>in</a:t>
            </a:r>
            <a:r>
              <a:rPr dirty="0" spc="-80"/>
              <a:t> </a:t>
            </a:r>
            <a:r>
              <a:rPr dirty="0"/>
              <a:t>Kubernetes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04268" y="9752786"/>
            <a:ext cx="5666105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Copyright </a:t>
            </a:r>
            <a:r>
              <a:rPr dirty="0" sz="1650" spc="5">
                <a:solidFill>
                  <a:srgbClr val="FFFFFF"/>
                </a:solidFill>
                <a:latin typeface="Carlito"/>
                <a:cs typeface="Carlito"/>
              </a:rPr>
              <a:t>© </a:t>
            </a:r>
            <a:r>
              <a:rPr dirty="0" sz="1650">
                <a:solidFill>
                  <a:srgbClr val="FFFFFF"/>
                </a:solidFill>
                <a:latin typeface="Carlito"/>
                <a:cs typeface="Carlito"/>
              </a:rPr>
              <a:t>2018, </a:t>
            </a: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edureka and/or </a:t>
            </a:r>
            <a:r>
              <a:rPr dirty="0" sz="1650">
                <a:solidFill>
                  <a:srgbClr val="FFFFFF"/>
                </a:solidFill>
                <a:latin typeface="Carlito"/>
                <a:cs typeface="Carlito"/>
              </a:rPr>
              <a:t>its </a:t>
            </a:r>
            <a:r>
              <a:rPr dirty="0" sz="1650" spc="-10">
                <a:solidFill>
                  <a:srgbClr val="FFFFFF"/>
                </a:solidFill>
                <a:latin typeface="Carlito"/>
                <a:cs typeface="Carlito"/>
              </a:rPr>
              <a:t>affiliates. </a:t>
            </a: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dirty="0" sz="1650">
                <a:solidFill>
                  <a:srgbClr val="FFFFFF"/>
                </a:solidFill>
                <a:latin typeface="Carlito"/>
                <a:cs typeface="Carlito"/>
              </a:rPr>
              <a:t>rights</a:t>
            </a:r>
            <a:r>
              <a:rPr dirty="0" sz="1650" spc="-1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reserved.</a:t>
            </a:r>
            <a:endParaRPr sz="165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1116647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95A82"/>
                </a:solidFill>
              </a:rPr>
              <a:t>Deploying your </a:t>
            </a:r>
            <a:r>
              <a:rPr dirty="0" sz="5400">
                <a:solidFill>
                  <a:srgbClr val="095A82"/>
                </a:solidFill>
              </a:rPr>
              <a:t>First </a:t>
            </a:r>
            <a:r>
              <a:rPr dirty="0" sz="5400" spc="-10">
                <a:solidFill>
                  <a:srgbClr val="095A82"/>
                </a:solidFill>
              </a:rPr>
              <a:t>App </a:t>
            </a:r>
            <a:r>
              <a:rPr dirty="0" sz="5400">
                <a:solidFill>
                  <a:srgbClr val="095A82"/>
                </a:solidFill>
              </a:rPr>
              <a:t>in</a:t>
            </a:r>
            <a:r>
              <a:rPr dirty="0" sz="5400" spc="-35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Kubernetes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937666" y="1946909"/>
            <a:ext cx="12986385" cy="4081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3565" indent="-571500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order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to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deploy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your app in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Kubernetes. The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app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should be first setup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inside a</a:t>
            </a:r>
            <a:r>
              <a:rPr dirty="0" sz="2400" spc="-4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container.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3565" indent="-571500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To deploy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 container(s)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of your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application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on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kubernetes,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one needs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to write a </a:t>
            </a:r>
            <a:r>
              <a:rPr dirty="0" sz="2400" b="1">
                <a:solidFill>
                  <a:srgbClr val="176390"/>
                </a:solidFill>
                <a:latin typeface="Carlito"/>
                <a:cs typeface="Carlito"/>
              </a:rPr>
              <a:t>YAML</a:t>
            </a:r>
            <a:r>
              <a:rPr dirty="0" sz="2400" spc="-75" b="1">
                <a:solidFill>
                  <a:srgbClr val="176390"/>
                </a:solidFill>
                <a:latin typeface="Carlito"/>
                <a:cs typeface="Carlito"/>
              </a:rPr>
              <a:t> </a:t>
            </a:r>
            <a:r>
              <a:rPr dirty="0" sz="2400" spc="-10" b="1">
                <a:solidFill>
                  <a:srgbClr val="176390"/>
                </a:solidFill>
                <a:latin typeface="Carlito"/>
                <a:cs typeface="Carlito"/>
              </a:rPr>
              <a:t>file.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3565" indent="-571500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176390"/>
                </a:solidFill>
                <a:latin typeface="Carlito"/>
                <a:cs typeface="Carlito"/>
              </a:rPr>
              <a:t>A </a:t>
            </a:r>
            <a:r>
              <a:rPr dirty="0" sz="2400" spc="-5">
                <a:solidFill>
                  <a:srgbClr val="176390"/>
                </a:solidFill>
                <a:latin typeface="Carlito"/>
                <a:cs typeface="Carlito"/>
              </a:rPr>
              <a:t>YAML file </a:t>
            </a:r>
            <a:r>
              <a:rPr dirty="0" sz="2400">
                <a:solidFill>
                  <a:srgbClr val="176390"/>
                </a:solidFill>
                <a:latin typeface="Carlito"/>
                <a:cs typeface="Carlito"/>
              </a:rPr>
              <a:t>is a </a:t>
            </a:r>
            <a:r>
              <a:rPr dirty="0" sz="2400" spc="-5">
                <a:solidFill>
                  <a:srgbClr val="176390"/>
                </a:solidFill>
                <a:latin typeface="Carlito"/>
                <a:cs typeface="Carlito"/>
              </a:rPr>
              <a:t>superset </a:t>
            </a:r>
            <a:r>
              <a:rPr dirty="0" sz="2400" spc="-10">
                <a:solidFill>
                  <a:srgbClr val="176390"/>
                </a:solidFill>
                <a:latin typeface="Carlito"/>
                <a:cs typeface="Carlito"/>
              </a:rPr>
              <a:t>of </a:t>
            </a:r>
            <a:r>
              <a:rPr dirty="0" sz="2400">
                <a:solidFill>
                  <a:srgbClr val="176390"/>
                </a:solidFill>
                <a:latin typeface="Carlito"/>
                <a:cs typeface="Carlito"/>
              </a:rPr>
              <a:t>a JSON </a:t>
            </a:r>
            <a:r>
              <a:rPr dirty="0" sz="2400" spc="-5">
                <a:solidFill>
                  <a:srgbClr val="176390"/>
                </a:solidFill>
                <a:latin typeface="Carlito"/>
                <a:cs typeface="Carlito"/>
              </a:rPr>
              <a:t>file, </a:t>
            </a:r>
            <a:r>
              <a:rPr dirty="0" sz="2400">
                <a:solidFill>
                  <a:srgbClr val="176390"/>
                </a:solidFill>
                <a:latin typeface="Carlito"/>
                <a:cs typeface="Carlito"/>
              </a:rPr>
              <a:t>w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hich means that any valid JSON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file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is also a valid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YAML</a:t>
            </a:r>
            <a:r>
              <a:rPr dirty="0" sz="2400" spc="-16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file.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3565" indent="-571500">
              <a:lnSpc>
                <a:spcPct val="100000"/>
              </a:lnSpc>
              <a:spcBef>
                <a:spcPts val="5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Fortunately,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there are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only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two types </a:t>
            </a:r>
            <a:r>
              <a:rPr dirty="0" sz="2400" spc="-10">
                <a:solidFill>
                  <a:srgbClr val="5F5F5F"/>
                </a:solidFill>
                <a:latin typeface="Carlito"/>
                <a:cs typeface="Carlito"/>
              </a:rPr>
              <a:t>of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structures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you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need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to know about in</a:t>
            </a:r>
            <a:r>
              <a:rPr dirty="0" sz="2400" spc="-12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YAML:</a:t>
            </a:r>
            <a:endParaRPr sz="2400">
              <a:latin typeface="Carlito"/>
              <a:cs typeface="Carlito"/>
            </a:endParaRPr>
          </a:p>
          <a:p>
            <a:pPr lvl="1" marL="1932939" indent="-549275">
              <a:lnSpc>
                <a:spcPct val="100000"/>
              </a:lnSpc>
              <a:spcBef>
                <a:spcPts val="1150"/>
              </a:spcBef>
              <a:buClr>
                <a:srgbClr val="A6A6A6"/>
              </a:buClr>
              <a:buFont typeface="Arial"/>
              <a:buChar char="–"/>
              <a:tabLst>
                <a:tab pos="1932939" algn="l"/>
                <a:tab pos="1933575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Maps</a:t>
            </a:r>
            <a:endParaRPr sz="2400">
              <a:latin typeface="Carlito"/>
              <a:cs typeface="Carlito"/>
            </a:endParaRPr>
          </a:p>
          <a:p>
            <a:pPr lvl="1" marL="1932939" indent="-549275">
              <a:lnSpc>
                <a:spcPct val="100000"/>
              </a:lnSpc>
              <a:spcBef>
                <a:spcPts val="695"/>
              </a:spcBef>
              <a:buClr>
                <a:srgbClr val="A6A6A6"/>
              </a:buClr>
              <a:buFont typeface="Arial"/>
              <a:buChar char="–"/>
              <a:tabLst>
                <a:tab pos="1932939" algn="l"/>
                <a:tab pos="1933575" algn="l"/>
              </a:tabLst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Lists</a:t>
            </a:r>
            <a:endParaRPr sz="2400">
              <a:latin typeface="Carlito"/>
              <a:cs typeface="Carlito"/>
            </a:endParaRPr>
          </a:p>
          <a:p>
            <a:pPr marL="149860">
              <a:lnSpc>
                <a:spcPct val="100000"/>
              </a:lnSpc>
              <a:spcBef>
                <a:spcPts val="1405"/>
              </a:spcBef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Let’s start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learning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YAML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with</a:t>
            </a:r>
            <a:r>
              <a:rPr dirty="0" sz="2400" spc="-5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Maps.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608" y="248411"/>
            <a:ext cx="17703165" cy="9352915"/>
          </a:xfrm>
          <a:custGeom>
            <a:avLst/>
            <a:gdLst/>
            <a:ahLst/>
            <a:cxnLst/>
            <a:rect l="l" t="t" r="r" b="b"/>
            <a:pathLst>
              <a:path w="17703165" h="9352915">
                <a:moveTo>
                  <a:pt x="0" y="9352787"/>
                </a:moveTo>
                <a:lnTo>
                  <a:pt x="17702784" y="9352787"/>
                </a:lnTo>
                <a:lnTo>
                  <a:pt x="17702784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601199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36035" y="9601199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630400" y="9143"/>
            <a:ext cx="2486025" cy="3098800"/>
          </a:xfrm>
          <a:custGeom>
            <a:avLst/>
            <a:gdLst/>
            <a:ahLst/>
            <a:cxnLst/>
            <a:rect l="l" t="t" r="r" b="b"/>
            <a:pathLst>
              <a:path w="2486025" h="3098800">
                <a:moveTo>
                  <a:pt x="2485644" y="0"/>
                </a:moveTo>
                <a:lnTo>
                  <a:pt x="0" y="0"/>
                </a:lnTo>
                <a:lnTo>
                  <a:pt x="0" y="2121408"/>
                </a:lnTo>
                <a:lnTo>
                  <a:pt x="0" y="2180844"/>
                </a:lnTo>
                <a:lnTo>
                  <a:pt x="0" y="3098292"/>
                </a:lnTo>
                <a:lnTo>
                  <a:pt x="1242809" y="2183663"/>
                </a:lnTo>
                <a:lnTo>
                  <a:pt x="2485644" y="3098292"/>
                </a:lnTo>
                <a:lnTo>
                  <a:pt x="2485644" y="2180844"/>
                </a:lnTo>
                <a:lnTo>
                  <a:pt x="2485644" y="2121408"/>
                </a:lnTo>
                <a:lnTo>
                  <a:pt x="2485644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95391" y="0"/>
            <a:ext cx="292735" cy="10246360"/>
          </a:xfrm>
          <a:custGeom>
            <a:avLst/>
            <a:gdLst/>
            <a:ahLst/>
            <a:cxnLst/>
            <a:rect l="l" t="t" r="r" b="b"/>
            <a:pathLst>
              <a:path w="292734" h="10246360">
                <a:moveTo>
                  <a:pt x="0" y="10245850"/>
                </a:moveTo>
                <a:lnTo>
                  <a:pt x="292607" y="10245850"/>
                </a:lnTo>
                <a:lnTo>
                  <a:pt x="292607" y="0"/>
                </a:lnTo>
                <a:lnTo>
                  <a:pt x="0" y="0"/>
                </a:lnTo>
                <a:lnTo>
                  <a:pt x="0" y="1024585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8288000" cy="10292080"/>
            <a:chOff x="0" y="0"/>
            <a:chExt cx="18288000" cy="1029208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8288000" cy="10236835"/>
            </a:xfrm>
            <a:custGeom>
              <a:avLst/>
              <a:gdLst/>
              <a:ahLst/>
              <a:cxnLst/>
              <a:rect l="l" t="t" r="r" b="b"/>
              <a:pathLst>
                <a:path w="18288000" h="10236835">
                  <a:moveTo>
                    <a:pt x="18288000" y="0"/>
                  </a:moveTo>
                  <a:lnTo>
                    <a:pt x="292608" y="0"/>
                  </a:lnTo>
                  <a:lnTo>
                    <a:pt x="0" y="0"/>
                  </a:lnTo>
                  <a:lnTo>
                    <a:pt x="0" y="248412"/>
                  </a:lnTo>
                  <a:lnTo>
                    <a:pt x="0" y="10236708"/>
                  </a:lnTo>
                  <a:lnTo>
                    <a:pt x="292608" y="10236708"/>
                  </a:lnTo>
                  <a:lnTo>
                    <a:pt x="292608" y="248412"/>
                  </a:lnTo>
                  <a:lnTo>
                    <a:pt x="18288000" y="248412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60703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2275332" y="0"/>
                  </a:moveTo>
                  <a:lnTo>
                    <a:pt x="0" y="0"/>
                  </a:lnTo>
                  <a:lnTo>
                    <a:pt x="0" y="832103"/>
                  </a:lnTo>
                  <a:lnTo>
                    <a:pt x="2275332" y="832103"/>
                  </a:lnTo>
                  <a:lnTo>
                    <a:pt x="2275332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60703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0" y="832103"/>
                  </a:moveTo>
                  <a:lnTo>
                    <a:pt x="2275332" y="832103"/>
                  </a:lnTo>
                  <a:lnTo>
                    <a:pt x="2275332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26463" y="9675876"/>
              <a:ext cx="1543812" cy="390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534656" y="4474451"/>
              <a:ext cx="716292" cy="6980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690866" y="4630673"/>
              <a:ext cx="408940" cy="390525"/>
            </a:xfrm>
            <a:custGeom>
              <a:avLst/>
              <a:gdLst/>
              <a:ahLst/>
              <a:cxnLst/>
              <a:rect l="l" t="t" r="r" b="b"/>
              <a:pathLst>
                <a:path w="408940" h="390525">
                  <a:moveTo>
                    <a:pt x="204215" y="0"/>
                  </a:moveTo>
                  <a:lnTo>
                    <a:pt x="157394" y="5154"/>
                  </a:lnTo>
                  <a:lnTo>
                    <a:pt x="114411" y="19834"/>
                  </a:lnTo>
                  <a:lnTo>
                    <a:pt x="76493" y="42867"/>
                  </a:lnTo>
                  <a:lnTo>
                    <a:pt x="44866" y="73080"/>
                  </a:lnTo>
                  <a:lnTo>
                    <a:pt x="20758" y="109301"/>
                  </a:lnTo>
                  <a:lnTo>
                    <a:pt x="5393" y="150356"/>
                  </a:lnTo>
                  <a:lnTo>
                    <a:pt x="0" y="195072"/>
                  </a:lnTo>
                  <a:lnTo>
                    <a:pt x="5393" y="239787"/>
                  </a:lnTo>
                  <a:lnTo>
                    <a:pt x="20758" y="280842"/>
                  </a:lnTo>
                  <a:lnTo>
                    <a:pt x="44866" y="317063"/>
                  </a:lnTo>
                  <a:lnTo>
                    <a:pt x="76493" y="347276"/>
                  </a:lnTo>
                  <a:lnTo>
                    <a:pt x="114411" y="370309"/>
                  </a:lnTo>
                  <a:lnTo>
                    <a:pt x="157394" y="384989"/>
                  </a:lnTo>
                  <a:lnTo>
                    <a:pt x="204215" y="390143"/>
                  </a:lnTo>
                  <a:lnTo>
                    <a:pt x="251037" y="384989"/>
                  </a:lnTo>
                  <a:lnTo>
                    <a:pt x="294020" y="370309"/>
                  </a:lnTo>
                  <a:lnTo>
                    <a:pt x="331938" y="347276"/>
                  </a:lnTo>
                  <a:lnTo>
                    <a:pt x="363565" y="317063"/>
                  </a:lnTo>
                  <a:lnTo>
                    <a:pt x="387673" y="280842"/>
                  </a:lnTo>
                  <a:lnTo>
                    <a:pt x="403038" y="239787"/>
                  </a:lnTo>
                  <a:lnTo>
                    <a:pt x="408431" y="195072"/>
                  </a:lnTo>
                  <a:lnTo>
                    <a:pt x="403038" y="150356"/>
                  </a:lnTo>
                  <a:lnTo>
                    <a:pt x="387673" y="109301"/>
                  </a:lnTo>
                  <a:lnTo>
                    <a:pt x="363565" y="73080"/>
                  </a:lnTo>
                  <a:lnTo>
                    <a:pt x="331938" y="42867"/>
                  </a:lnTo>
                  <a:lnTo>
                    <a:pt x="294020" y="19834"/>
                  </a:lnTo>
                  <a:lnTo>
                    <a:pt x="251037" y="5154"/>
                  </a:lnTo>
                  <a:lnTo>
                    <a:pt x="204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690866" y="4630673"/>
              <a:ext cx="408940" cy="390525"/>
            </a:xfrm>
            <a:custGeom>
              <a:avLst/>
              <a:gdLst/>
              <a:ahLst/>
              <a:cxnLst/>
              <a:rect l="l" t="t" r="r" b="b"/>
              <a:pathLst>
                <a:path w="408940" h="390525">
                  <a:moveTo>
                    <a:pt x="0" y="195072"/>
                  </a:moveTo>
                  <a:lnTo>
                    <a:pt x="5393" y="150356"/>
                  </a:lnTo>
                  <a:lnTo>
                    <a:pt x="20758" y="109301"/>
                  </a:lnTo>
                  <a:lnTo>
                    <a:pt x="44866" y="73080"/>
                  </a:lnTo>
                  <a:lnTo>
                    <a:pt x="76493" y="42867"/>
                  </a:lnTo>
                  <a:lnTo>
                    <a:pt x="114411" y="19834"/>
                  </a:lnTo>
                  <a:lnTo>
                    <a:pt x="157394" y="5154"/>
                  </a:lnTo>
                  <a:lnTo>
                    <a:pt x="204215" y="0"/>
                  </a:lnTo>
                  <a:lnTo>
                    <a:pt x="251037" y="5154"/>
                  </a:lnTo>
                  <a:lnTo>
                    <a:pt x="294020" y="19834"/>
                  </a:lnTo>
                  <a:lnTo>
                    <a:pt x="331938" y="42867"/>
                  </a:lnTo>
                  <a:lnTo>
                    <a:pt x="363565" y="73080"/>
                  </a:lnTo>
                  <a:lnTo>
                    <a:pt x="387673" y="109301"/>
                  </a:lnTo>
                  <a:lnTo>
                    <a:pt x="403038" y="150356"/>
                  </a:lnTo>
                  <a:lnTo>
                    <a:pt x="408431" y="195072"/>
                  </a:lnTo>
                  <a:lnTo>
                    <a:pt x="403038" y="239787"/>
                  </a:lnTo>
                  <a:lnTo>
                    <a:pt x="387673" y="280842"/>
                  </a:lnTo>
                  <a:lnTo>
                    <a:pt x="363565" y="317063"/>
                  </a:lnTo>
                  <a:lnTo>
                    <a:pt x="331938" y="347276"/>
                  </a:lnTo>
                  <a:lnTo>
                    <a:pt x="294020" y="370309"/>
                  </a:lnTo>
                  <a:lnTo>
                    <a:pt x="251037" y="384989"/>
                  </a:lnTo>
                  <a:lnTo>
                    <a:pt x="204215" y="390143"/>
                  </a:lnTo>
                  <a:lnTo>
                    <a:pt x="157394" y="384989"/>
                  </a:lnTo>
                  <a:lnTo>
                    <a:pt x="114411" y="370309"/>
                  </a:lnTo>
                  <a:lnTo>
                    <a:pt x="76493" y="347276"/>
                  </a:lnTo>
                  <a:lnTo>
                    <a:pt x="44866" y="317063"/>
                  </a:lnTo>
                  <a:lnTo>
                    <a:pt x="20758" y="280842"/>
                  </a:lnTo>
                  <a:lnTo>
                    <a:pt x="5393" y="239787"/>
                  </a:lnTo>
                  <a:lnTo>
                    <a:pt x="0" y="195072"/>
                  </a:lnTo>
                  <a:close/>
                </a:path>
              </a:pathLst>
            </a:custGeom>
            <a:ln w="28956">
              <a:solidFill>
                <a:srgbClr val="2C2B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690866" y="5424678"/>
              <a:ext cx="408940" cy="388620"/>
            </a:xfrm>
            <a:custGeom>
              <a:avLst/>
              <a:gdLst/>
              <a:ahLst/>
              <a:cxnLst/>
              <a:rect l="l" t="t" r="r" b="b"/>
              <a:pathLst>
                <a:path w="408940" h="388620">
                  <a:moveTo>
                    <a:pt x="204215" y="0"/>
                  </a:moveTo>
                  <a:lnTo>
                    <a:pt x="157394" y="5131"/>
                  </a:lnTo>
                  <a:lnTo>
                    <a:pt x="114411" y="19749"/>
                  </a:lnTo>
                  <a:lnTo>
                    <a:pt x="76493" y="42687"/>
                  </a:lnTo>
                  <a:lnTo>
                    <a:pt x="44866" y="72778"/>
                  </a:lnTo>
                  <a:lnTo>
                    <a:pt x="20758" y="108857"/>
                  </a:lnTo>
                  <a:lnTo>
                    <a:pt x="5393" y="149756"/>
                  </a:lnTo>
                  <a:lnTo>
                    <a:pt x="0" y="194310"/>
                  </a:lnTo>
                  <a:lnTo>
                    <a:pt x="5393" y="238863"/>
                  </a:lnTo>
                  <a:lnTo>
                    <a:pt x="20758" y="279762"/>
                  </a:lnTo>
                  <a:lnTo>
                    <a:pt x="44866" y="315841"/>
                  </a:lnTo>
                  <a:lnTo>
                    <a:pt x="76493" y="345932"/>
                  </a:lnTo>
                  <a:lnTo>
                    <a:pt x="114411" y="368870"/>
                  </a:lnTo>
                  <a:lnTo>
                    <a:pt x="157394" y="383488"/>
                  </a:lnTo>
                  <a:lnTo>
                    <a:pt x="204215" y="388620"/>
                  </a:lnTo>
                  <a:lnTo>
                    <a:pt x="251037" y="383488"/>
                  </a:lnTo>
                  <a:lnTo>
                    <a:pt x="294020" y="368870"/>
                  </a:lnTo>
                  <a:lnTo>
                    <a:pt x="331938" y="345932"/>
                  </a:lnTo>
                  <a:lnTo>
                    <a:pt x="363565" y="315841"/>
                  </a:lnTo>
                  <a:lnTo>
                    <a:pt x="387673" y="279762"/>
                  </a:lnTo>
                  <a:lnTo>
                    <a:pt x="403038" y="238863"/>
                  </a:lnTo>
                  <a:lnTo>
                    <a:pt x="408431" y="194310"/>
                  </a:lnTo>
                  <a:lnTo>
                    <a:pt x="403038" y="149756"/>
                  </a:lnTo>
                  <a:lnTo>
                    <a:pt x="387673" y="108857"/>
                  </a:lnTo>
                  <a:lnTo>
                    <a:pt x="363565" y="72778"/>
                  </a:lnTo>
                  <a:lnTo>
                    <a:pt x="331938" y="42687"/>
                  </a:lnTo>
                  <a:lnTo>
                    <a:pt x="294020" y="19749"/>
                  </a:lnTo>
                  <a:lnTo>
                    <a:pt x="251037" y="5131"/>
                  </a:lnTo>
                  <a:lnTo>
                    <a:pt x="204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690866" y="5424678"/>
              <a:ext cx="408940" cy="388620"/>
            </a:xfrm>
            <a:custGeom>
              <a:avLst/>
              <a:gdLst/>
              <a:ahLst/>
              <a:cxnLst/>
              <a:rect l="l" t="t" r="r" b="b"/>
              <a:pathLst>
                <a:path w="408940" h="388620">
                  <a:moveTo>
                    <a:pt x="0" y="194310"/>
                  </a:moveTo>
                  <a:lnTo>
                    <a:pt x="5393" y="149756"/>
                  </a:lnTo>
                  <a:lnTo>
                    <a:pt x="20758" y="108857"/>
                  </a:lnTo>
                  <a:lnTo>
                    <a:pt x="44866" y="72778"/>
                  </a:lnTo>
                  <a:lnTo>
                    <a:pt x="76493" y="42687"/>
                  </a:lnTo>
                  <a:lnTo>
                    <a:pt x="114411" y="19749"/>
                  </a:lnTo>
                  <a:lnTo>
                    <a:pt x="157394" y="5131"/>
                  </a:lnTo>
                  <a:lnTo>
                    <a:pt x="204215" y="0"/>
                  </a:lnTo>
                  <a:lnTo>
                    <a:pt x="251037" y="5131"/>
                  </a:lnTo>
                  <a:lnTo>
                    <a:pt x="294020" y="19749"/>
                  </a:lnTo>
                  <a:lnTo>
                    <a:pt x="331938" y="42687"/>
                  </a:lnTo>
                  <a:lnTo>
                    <a:pt x="363565" y="72778"/>
                  </a:lnTo>
                  <a:lnTo>
                    <a:pt x="387673" y="108857"/>
                  </a:lnTo>
                  <a:lnTo>
                    <a:pt x="403038" y="149756"/>
                  </a:lnTo>
                  <a:lnTo>
                    <a:pt x="408431" y="194310"/>
                  </a:lnTo>
                  <a:lnTo>
                    <a:pt x="403038" y="238863"/>
                  </a:lnTo>
                  <a:lnTo>
                    <a:pt x="387673" y="279762"/>
                  </a:lnTo>
                  <a:lnTo>
                    <a:pt x="363565" y="315841"/>
                  </a:lnTo>
                  <a:lnTo>
                    <a:pt x="331938" y="345932"/>
                  </a:lnTo>
                  <a:lnTo>
                    <a:pt x="294020" y="368870"/>
                  </a:lnTo>
                  <a:lnTo>
                    <a:pt x="251037" y="383488"/>
                  </a:lnTo>
                  <a:lnTo>
                    <a:pt x="204215" y="388620"/>
                  </a:lnTo>
                  <a:lnTo>
                    <a:pt x="157394" y="383488"/>
                  </a:lnTo>
                  <a:lnTo>
                    <a:pt x="114411" y="368870"/>
                  </a:lnTo>
                  <a:lnTo>
                    <a:pt x="76493" y="345932"/>
                  </a:lnTo>
                  <a:lnTo>
                    <a:pt x="44866" y="315841"/>
                  </a:lnTo>
                  <a:lnTo>
                    <a:pt x="20758" y="279762"/>
                  </a:lnTo>
                  <a:lnTo>
                    <a:pt x="5393" y="238863"/>
                  </a:lnTo>
                  <a:lnTo>
                    <a:pt x="0" y="194310"/>
                  </a:lnTo>
                  <a:close/>
                </a:path>
              </a:pathLst>
            </a:custGeom>
            <a:ln w="28956">
              <a:solidFill>
                <a:srgbClr val="56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895081" y="5020817"/>
              <a:ext cx="0" cy="403860"/>
            </a:xfrm>
            <a:custGeom>
              <a:avLst/>
              <a:gdLst/>
              <a:ahLst/>
              <a:cxnLst/>
              <a:rect l="l" t="t" r="r" b="b"/>
              <a:pathLst>
                <a:path w="0" h="403860">
                  <a:moveTo>
                    <a:pt x="0" y="0"/>
                  </a:moveTo>
                  <a:lnTo>
                    <a:pt x="0" y="403733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8382761" y="4586985"/>
            <a:ext cx="2001520" cy="1205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70" b="1">
                <a:solidFill>
                  <a:srgbClr val="FFFFFF"/>
                </a:solidFill>
                <a:latin typeface="Carlito"/>
                <a:cs typeface="Carlito"/>
              </a:rPr>
              <a:t>YAML</a:t>
            </a:r>
            <a:r>
              <a:rPr dirty="0" sz="3200" spc="-8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Carlito"/>
                <a:cs typeface="Carlito"/>
              </a:rPr>
              <a:t>Maps</a:t>
            </a:r>
            <a:endParaRPr sz="3200">
              <a:latin typeface="Carlito"/>
              <a:cs typeface="Carlito"/>
            </a:endParaRPr>
          </a:p>
          <a:p>
            <a:pPr marL="88900">
              <a:lnSpc>
                <a:spcPct val="100000"/>
              </a:lnSpc>
              <a:spcBef>
                <a:spcPts val="2560"/>
              </a:spcBef>
            </a:pP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YAML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Lists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480175" y="3618103"/>
            <a:ext cx="48209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5" b="0">
                <a:solidFill>
                  <a:srgbClr val="FFFFFF"/>
                </a:solidFill>
                <a:latin typeface="Carlito"/>
                <a:cs typeface="Carlito"/>
              </a:rPr>
              <a:t>YAML </a:t>
            </a:r>
            <a:r>
              <a:rPr dirty="0" sz="2800" spc="-10" b="0">
                <a:solidFill>
                  <a:srgbClr val="FFFFFF"/>
                </a:solidFill>
                <a:latin typeface="Carlito"/>
                <a:cs typeface="Carlito"/>
              </a:rPr>
              <a:t>has two </a:t>
            </a:r>
            <a:r>
              <a:rPr dirty="0" sz="2800" spc="-5" b="0">
                <a:solidFill>
                  <a:srgbClr val="FFFFFF"/>
                </a:solidFill>
                <a:latin typeface="Carlito"/>
                <a:cs typeface="Carlito"/>
              </a:rPr>
              <a:t>types of</a:t>
            </a:r>
            <a:r>
              <a:rPr dirty="0" sz="2800" spc="9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5" b="0">
                <a:solidFill>
                  <a:srgbClr val="FFFFFF"/>
                </a:solidFill>
                <a:latin typeface="Carlito"/>
                <a:cs typeface="Carlito"/>
              </a:rPr>
              <a:t>structures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342582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5">
                <a:solidFill>
                  <a:srgbClr val="095A82"/>
                </a:solidFill>
              </a:rPr>
              <a:t>YAML</a:t>
            </a:r>
            <a:r>
              <a:rPr dirty="0" sz="5400" spc="-85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Maps</a:t>
            </a:r>
            <a:endParaRPr sz="54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7666" y="1764029"/>
            <a:ext cx="16358869" cy="1122680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583565" indent="-571500">
              <a:lnSpc>
                <a:spcPct val="100000"/>
              </a:lnSpc>
              <a:spcBef>
                <a:spcPts val="1540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 spc="-5" b="1">
                <a:solidFill>
                  <a:srgbClr val="5F5F5F"/>
                </a:solidFill>
                <a:latin typeface="Carlito"/>
                <a:cs typeface="Carlito"/>
              </a:rPr>
              <a:t>Maps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let you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associate name-value pairs,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which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of course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convenient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when you’re trying to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set up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configuration</a:t>
            </a:r>
            <a:r>
              <a:rPr dirty="0" sz="2400" spc="-2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information.</a:t>
            </a:r>
            <a:endParaRPr sz="2400">
              <a:latin typeface="Carlito"/>
              <a:cs typeface="Carlito"/>
            </a:endParaRPr>
          </a:p>
          <a:p>
            <a:pPr marL="583565">
              <a:lnSpc>
                <a:spcPct val="100000"/>
              </a:lnSpc>
              <a:spcBef>
                <a:spcPts val="1440"/>
              </a:spcBef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For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example,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please look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at 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below sample of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YAML</a:t>
            </a:r>
            <a:r>
              <a:rPr dirty="0" sz="2400" spc="-7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file.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7666" y="6127750"/>
            <a:ext cx="127158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3565" indent="-571500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The first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line is a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separator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and is </a:t>
            </a:r>
            <a:r>
              <a:rPr dirty="0" sz="2400" spc="-10">
                <a:solidFill>
                  <a:srgbClr val="5F5F5F"/>
                </a:solidFill>
                <a:latin typeface="Carlito"/>
                <a:cs typeface="Carlito"/>
              </a:rPr>
              <a:t>optional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unless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you are writing multiple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structures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in a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single</a:t>
            </a:r>
            <a:r>
              <a:rPr dirty="0" sz="2400" spc="-12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file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83352" y="3497579"/>
            <a:ext cx="7322820" cy="2113915"/>
          </a:xfrm>
          <a:prstGeom prst="rect">
            <a:avLst/>
          </a:prstGeom>
          <a:solidFill>
            <a:srgbClr val="56555A"/>
          </a:solidFill>
        </p:spPr>
        <p:txBody>
          <a:bodyPr wrap="square" lIns="0" tIns="90805" rIns="0" bIns="0" rtlCol="0" vert="horz">
            <a:spAutoFit/>
          </a:bodyPr>
          <a:lstStyle/>
          <a:p>
            <a:pPr marL="262255">
              <a:lnSpc>
                <a:spcPct val="100000"/>
              </a:lnSpc>
              <a:spcBef>
                <a:spcPts val="715"/>
              </a:spcBef>
            </a:pPr>
            <a:r>
              <a:rPr dirty="0" sz="2800" spc="-5">
                <a:solidFill>
                  <a:srgbClr val="FFFFFF"/>
                </a:solidFill>
                <a:latin typeface="Courier New"/>
                <a:cs typeface="Courier New"/>
              </a:rPr>
              <a:t>---</a:t>
            </a:r>
            <a:endParaRPr sz="2800">
              <a:latin typeface="Courier New"/>
              <a:cs typeface="Courier New"/>
            </a:endParaRPr>
          </a:p>
          <a:p>
            <a:pPr marL="262255" marR="4072254">
              <a:lnSpc>
                <a:spcPct val="100000"/>
              </a:lnSpc>
            </a:pPr>
            <a:r>
              <a:rPr dirty="0" sz="2800" spc="-10">
                <a:solidFill>
                  <a:srgbClr val="FFFFFF"/>
                </a:solidFill>
                <a:latin typeface="Courier New"/>
                <a:cs typeface="Courier New"/>
              </a:rPr>
              <a:t>apiVersion:</a:t>
            </a:r>
            <a:r>
              <a:rPr dirty="0" sz="2800" spc="-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ourier New"/>
                <a:cs typeface="Courier New"/>
              </a:rPr>
              <a:t>v1  kind:</a:t>
            </a:r>
            <a:r>
              <a:rPr dirty="0" sz="2800" spc="-3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ourier New"/>
                <a:cs typeface="Courier New"/>
              </a:rPr>
              <a:t>Pod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7666" y="1946909"/>
            <a:ext cx="134804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3565" indent="-571500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One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can go ahead and create more </a:t>
            </a:r>
            <a:r>
              <a:rPr dirty="0" sz="2400" spc="-5" b="1">
                <a:solidFill>
                  <a:srgbClr val="5F5F5F"/>
                </a:solidFill>
                <a:latin typeface="Carlito"/>
                <a:cs typeface="Carlito"/>
              </a:rPr>
              <a:t>complicated structures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by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creating </a:t>
            </a:r>
            <a:r>
              <a:rPr dirty="0" sz="2400" b="1">
                <a:solidFill>
                  <a:srgbClr val="5F5F5F"/>
                </a:solidFill>
                <a:latin typeface="Carlito"/>
                <a:cs typeface="Carlito"/>
              </a:rPr>
              <a:t>a key </a:t>
            </a:r>
            <a:r>
              <a:rPr dirty="0" sz="2400" spc="-5" b="1">
                <a:solidFill>
                  <a:srgbClr val="5F5F5F"/>
                </a:solidFill>
                <a:latin typeface="Carlito"/>
                <a:cs typeface="Carlito"/>
              </a:rPr>
              <a:t>that maps to </a:t>
            </a:r>
            <a:r>
              <a:rPr dirty="0" sz="2400" b="1">
                <a:solidFill>
                  <a:srgbClr val="5F5F5F"/>
                </a:solidFill>
                <a:latin typeface="Carlito"/>
                <a:cs typeface="Carlito"/>
              </a:rPr>
              <a:t>another</a:t>
            </a:r>
            <a:r>
              <a:rPr dirty="0" sz="2400" spc="-40" b="1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 b="1">
                <a:solidFill>
                  <a:srgbClr val="5F5F5F"/>
                </a:solidFill>
                <a:latin typeface="Carlito"/>
                <a:cs typeface="Carlito"/>
              </a:rPr>
              <a:t>map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7666" y="6123178"/>
            <a:ext cx="1635061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3565" marR="5080" indent="-571500">
              <a:lnSpc>
                <a:spcPct val="15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this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case, we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have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 key,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metadata,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that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has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as its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value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as a map with 2 more keys,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name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and labels.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The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labels key itself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has 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 map as its value. </a:t>
            </a:r>
            <a:r>
              <a:rPr dirty="0" sz="2400" spc="-10">
                <a:solidFill>
                  <a:srgbClr val="5F5F5F"/>
                </a:solidFill>
                <a:latin typeface="Carlito"/>
                <a:cs typeface="Carlito"/>
              </a:rPr>
              <a:t>You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can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nest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these as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far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as you want</a:t>
            </a:r>
            <a:r>
              <a:rPr dirty="0" sz="2400" spc="-10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to.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342582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5">
                <a:solidFill>
                  <a:srgbClr val="095A82"/>
                </a:solidFill>
              </a:rPr>
              <a:t>YAML</a:t>
            </a:r>
            <a:r>
              <a:rPr dirty="0" sz="5400" spc="-85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Maps</a:t>
            </a:r>
            <a:endParaRPr sz="5400"/>
          </a:p>
        </p:txBody>
      </p:sp>
      <p:sp>
        <p:nvSpPr>
          <p:cNvPr id="5" name="object 5"/>
          <p:cNvSpPr txBox="1"/>
          <p:nvPr/>
        </p:nvSpPr>
        <p:spPr>
          <a:xfrm>
            <a:off x="4887467" y="2511551"/>
            <a:ext cx="7897495" cy="3415665"/>
          </a:xfrm>
          <a:prstGeom prst="rect">
            <a:avLst/>
          </a:prstGeom>
          <a:solidFill>
            <a:srgbClr val="56555A"/>
          </a:solidFill>
        </p:spPr>
        <p:txBody>
          <a:bodyPr wrap="square" lIns="0" tIns="97790" rIns="0" bIns="0" rtlCol="0" vert="horz">
            <a:spAutoFit/>
          </a:bodyPr>
          <a:lstStyle/>
          <a:p>
            <a:pPr marL="814069">
              <a:lnSpc>
                <a:spcPct val="100000"/>
              </a:lnSpc>
              <a:spcBef>
                <a:spcPts val="770"/>
              </a:spcBef>
            </a:pPr>
            <a:r>
              <a:rPr dirty="0" sz="2800" spc="-5">
                <a:solidFill>
                  <a:srgbClr val="FFFFFF"/>
                </a:solidFill>
                <a:latin typeface="Courier New"/>
                <a:cs typeface="Courier New"/>
              </a:rPr>
              <a:t>---</a:t>
            </a:r>
            <a:endParaRPr sz="2800">
              <a:latin typeface="Courier New"/>
              <a:cs typeface="Courier New"/>
            </a:endParaRPr>
          </a:p>
          <a:p>
            <a:pPr marL="814069" marR="4094479">
              <a:lnSpc>
                <a:spcPct val="100000"/>
              </a:lnSpc>
            </a:pPr>
            <a:r>
              <a:rPr dirty="0" sz="2800" spc="-10">
                <a:solidFill>
                  <a:srgbClr val="FFFFFF"/>
                </a:solidFill>
                <a:latin typeface="Courier New"/>
                <a:cs typeface="Courier New"/>
              </a:rPr>
              <a:t>apiVersion:</a:t>
            </a:r>
            <a:r>
              <a:rPr dirty="0" sz="2800" spc="-8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ourier New"/>
                <a:cs typeface="Courier New"/>
              </a:rPr>
              <a:t>v1  kind: Pod  metadata:</a:t>
            </a:r>
            <a:endParaRPr sz="2800">
              <a:latin typeface="Courier New"/>
              <a:cs typeface="Courier New"/>
            </a:endParaRPr>
          </a:p>
          <a:p>
            <a:pPr marL="1728470" marR="3180080">
              <a:lnSpc>
                <a:spcPct val="100000"/>
              </a:lnSpc>
              <a:spcBef>
                <a:spcPts val="5"/>
              </a:spcBef>
            </a:pPr>
            <a:r>
              <a:rPr dirty="0" sz="2800" spc="-10">
                <a:solidFill>
                  <a:srgbClr val="FFFFFF"/>
                </a:solidFill>
                <a:latin typeface="Courier New"/>
                <a:cs typeface="Courier New"/>
              </a:rPr>
              <a:t>name:</a:t>
            </a:r>
            <a:r>
              <a:rPr dirty="0" sz="28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ourier New"/>
                <a:cs typeface="Courier New"/>
              </a:rPr>
              <a:t>rss-site  labels:</a:t>
            </a:r>
            <a:endParaRPr sz="2800">
              <a:latin typeface="Courier New"/>
              <a:cs typeface="Courier New"/>
            </a:endParaRPr>
          </a:p>
          <a:p>
            <a:pPr marL="2643505">
              <a:lnSpc>
                <a:spcPct val="100000"/>
              </a:lnSpc>
            </a:pPr>
            <a:r>
              <a:rPr dirty="0" sz="2800" spc="-10">
                <a:solidFill>
                  <a:srgbClr val="FFFFFF"/>
                </a:solidFill>
                <a:latin typeface="Courier New"/>
                <a:cs typeface="Courier New"/>
              </a:rPr>
              <a:t>app:</a:t>
            </a:r>
            <a:r>
              <a:rPr dirty="0" sz="2800" spc="-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ourier New"/>
                <a:cs typeface="Courier New"/>
              </a:rPr>
              <a:t>web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608" y="248411"/>
            <a:ext cx="17703165" cy="9352915"/>
          </a:xfrm>
          <a:custGeom>
            <a:avLst/>
            <a:gdLst/>
            <a:ahLst/>
            <a:cxnLst/>
            <a:rect l="l" t="t" r="r" b="b"/>
            <a:pathLst>
              <a:path w="17703165" h="9352915">
                <a:moveTo>
                  <a:pt x="0" y="9352787"/>
                </a:moveTo>
                <a:lnTo>
                  <a:pt x="17702784" y="9352787"/>
                </a:lnTo>
                <a:lnTo>
                  <a:pt x="17702784" y="0"/>
                </a:lnTo>
                <a:lnTo>
                  <a:pt x="0" y="0"/>
                </a:lnTo>
                <a:lnTo>
                  <a:pt x="0" y="9352787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9601199"/>
            <a:ext cx="1061085" cy="685800"/>
          </a:xfrm>
          <a:custGeom>
            <a:avLst/>
            <a:gdLst/>
            <a:ahLst/>
            <a:cxnLst/>
            <a:rect l="l" t="t" r="r" b="b"/>
            <a:pathLst>
              <a:path w="1061085" h="685800">
                <a:moveTo>
                  <a:pt x="0" y="685800"/>
                </a:moveTo>
                <a:lnTo>
                  <a:pt x="1060704" y="685800"/>
                </a:lnTo>
                <a:lnTo>
                  <a:pt x="106070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36035" y="9601199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630400" y="9143"/>
            <a:ext cx="2486025" cy="3098800"/>
          </a:xfrm>
          <a:custGeom>
            <a:avLst/>
            <a:gdLst/>
            <a:ahLst/>
            <a:cxnLst/>
            <a:rect l="l" t="t" r="r" b="b"/>
            <a:pathLst>
              <a:path w="2486025" h="3098800">
                <a:moveTo>
                  <a:pt x="2485644" y="0"/>
                </a:moveTo>
                <a:lnTo>
                  <a:pt x="0" y="0"/>
                </a:lnTo>
                <a:lnTo>
                  <a:pt x="0" y="2121408"/>
                </a:lnTo>
                <a:lnTo>
                  <a:pt x="0" y="2180844"/>
                </a:lnTo>
                <a:lnTo>
                  <a:pt x="0" y="3098292"/>
                </a:lnTo>
                <a:lnTo>
                  <a:pt x="1242809" y="2183663"/>
                </a:lnTo>
                <a:lnTo>
                  <a:pt x="2485644" y="3098292"/>
                </a:lnTo>
                <a:lnTo>
                  <a:pt x="2485644" y="2180844"/>
                </a:lnTo>
                <a:lnTo>
                  <a:pt x="2485644" y="2121408"/>
                </a:lnTo>
                <a:lnTo>
                  <a:pt x="2485644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995391" y="0"/>
            <a:ext cx="292735" cy="10246360"/>
          </a:xfrm>
          <a:custGeom>
            <a:avLst/>
            <a:gdLst/>
            <a:ahLst/>
            <a:cxnLst/>
            <a:rect l="l" t="t" r="r" b="b"/>
            <a:pathLst>
              <a:path w="292734" h="10246360">
                <a:moveTo>
                  <a:pt x="0" y="10245850"/>
                </a:moveTo>
                <a:lnTo>
                  <a:pt x="292607" y="10245850"/>
                </a:lnTo>
                <a:lnTo>
                  <a:pt x="292607" y="0"/>
                </a:lnTo>
                <a:lnTo>
                  <a:pt x="0" y="0"/>
                </a:lnTo>
                <a:lnTo>
                  <a:pt x="0" y="1024585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8288000" cy="10292080"/>
            <a:chOff x="0" y="0"/>
            <a:chExt cx="18288000" cy="1029208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18288000" cy="10236835"/>
            </a:xfrm>
            <a:custGeom>
              <a:avLst/>
              <a:gdLst/>
              <a:ahLst/>
              <a:cxnLst/>
              <a:rect l="l" t="t" r="r" b="b"/>
              <a:pathLst>
                <a:path w="18288000" h="10236835">
                  <a:moveTo>
                    <a:pt x="18288000" y="0"/>
                  </a:moveTo>
                  <a:lnTo>
                    <a:pt x="292608" y="0"/>
                  </a:lnTo>
                  <a:lnTo>
                    <a:pt x="0" y="0"/>
                  </a:lnTo>
                  <a:lnTo>
                    <a:pt x="0" y="248412"/>
                  </a:lnTo>
                  <a:lnTo>
                    <a:pt x="0" y="10236708"/>
                  </a:lnTo>
                  <a:lnTo>
                    <a:pt x="292608" y="10236708"/>
                  </a:lnTo>
                  <a:lnTo>
                    <a:pt x="292608" y="248412"/>
                  </a:lnTo>
                  <a:lnTo>
                    <a:pt x="18288000" y="248412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60703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2275332" y="0"/>
                  </a:moveTo>
                  <a:lnTo>
                    <a:pt x="0" y="0"/>
                  </a:lnTo>
                  <a:lnTo>
                    <a:pt x="0" y="832103"/>
                  </a:lnTo>
                  <a:lnTo>
                    <a:pt x="2275332" y="832103"/>
                  </a:lnTo>
                  <a:lnTo>
                    <a:pt x="2275332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60703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0" y="832103"/>
                  </a:moveTo>
                  <a:lnTo>
                    <a:pt x="2275332" y="832103"/>
                  </a:lnTo>
                  <a:lnTo>
                    <a:pt x="2275332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26463" y="9675876"/>
              <a:ext cx="1543812" cy="390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690866" y="4630673"/>
              <a:ext cx="408940" cy="390525"/>
            </a:xfrm>
            <a:custGeom>
              <a:avLst/>
              <a:gdLst/>
              <a:ahLst/>
              <a:cxnLst/>
              <a:rect l="l" t="t" r="r" b="b"/>
              <a:pathLst>
                <a:path w="408940" h="390525">
                  <a:moveTo>
                    <a:pt x="204215" y="0"/>
                  </a:moveTo>
                  <a:lnTo>
                    <a:pt x="157394" y="5154"/>
                  </a:lnTo>
                  <a:lnTo>
                    <a:pt x="114411" y="19834"/>
                  </a:lnTo>
                  <a:lnTo>
                    <a:pt x="76493" y="42867"/>
                  </a:lnTo>
                  <a:lnTo>
                    <a:pt x="44866" y="73080"/>
                  </a:lnTo>
                  <a:lnTo>
                    <a:pt x="20758" y="109301"/>
                  </a:lnTo>
                  <a:lnTo>
                    <a:pt x="5393" y="150356"/>
                  </a:lnTo>
                  <a:lnTo>
                    <a:pt x="0" y="195072"/>
                  </a:lnTo>
                  <a:lnTo>
                    <a:pt x="5393" y="239787"/>
                  </a:lnTo>
                  <a:lnTo>
                    <a:pt x="20758" y="280842"/>
                  </a:lnTo>
                  <a:lnTo>
                    <a:pt x="44866" y="317063"/>
                  </a:lnTo>
                  <a:lnTo>
                    <a:pt x="76493" y="347276"/>
                  </a:lnTo>
                  <a:lnTo>
                    <a:pt x="114411" y="370309"/>
                  </a:lnTo>
                  <a:lnTo>
                    <a:pt x="157394" y="384989"/>
                  </a:lnTo>
                  <a:lnTo>
                    <a:pt x="204215" y="390143"/>
                  </a:lnTo>
                  <a:lnTo>
                    <a:pt x="251037" y="384989"/>
                  </a:lnTo>
                  <a:lnTo>
                    <a:pt x="294020" y="370309"/>
                  </a:lnTo>
                  <a:lnTo>
                    <a:pt x="331938" y="347276"/>
                  </a:lnTo>
                  <a:lnTo>
                    <a:pt x="363565" y="317063"/>
                  </a:lnTo>
                  <a:lnTo>
                    <a:pt x="387673" y="280842"/>
                  </a:lnTo>
                  <a:lnTo>
                    <a:pt x="403038" y="239787"/>
                  </a:lnTo>
                  <a:lnTo>
                    <a:pt x="408431" y="195072"/>
                  </a:lnTo>
                  <a:lnTo>
                    <a:pt x="403038" y="150356"/>
                  </a:lnTo>
                  <a:lnTo>
                    <a:pt x="387673" y="109301"/>
                  </a:lnTo>
                  <a:lnTo>
                    <a:pt x="363565" y="73080"/>
                  </a:lnTo>
                  <a:lnTo>
                    <a:pt x="331938" y="42867"/>
                  </a:lnTo>
                  <a:lnTo>
                    <a:pt x="294020" y="19834"/>
                  </a:lnTo>
                  <a:lnTo>
                    <a:pt x="251037" y="5154"/>
                  </a:lnTo>
                  <a:lnTo>
                    <a:pt x="204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690866" y="4630673"/>
              <a:ext cx="408940" cy="390525"/>
            </a:xfrm>
            <a:custGeom>
              <a:avLst/>
              <a:gdLst/>
              <a:ahLst/>
              <a:cxnLst/>
              <a:rect l="l" t="t" r="r" b="b"/>
              <a:pathLst>
                <a:path w="408940" h="390525">
                  <a:moveTo>
                    <a:pt x="0" y="195072"/>
                  </a:moveTo>
                  <a:lnTo>
                    <a:pt x="5393" y="150356"/>
                  </a:lnTo>
                  <a:lnTo>
                    <a:pt x="20758" y="109301"/>
                  </a:lnTo>
                  <a:lnTo>
                    <a:pt x="44866" y="73080"/>
                  </a:lnTo>
                  <a:lnTo>
                    <a:pt x="76493" y="42867"/>
                  </a:lnTo>
                  <a:lnTo>
                    <a:pt x="114411" y="19834"/>
                  </a:lnTo>
                  <a:lnTo>
                    <a:pt x="157394" y="5154"/>
                  </a:lnTo>
                  <a:lnTo>
                    <a:pt x="204215" y="0"/>
                  </a:lnTo>
                  <a:lnTo>
                    <a:pt x="251037" y="5154"/>
                  </a:lnTo>
                  <a:lnTo>
                    <a:pt x="294020" y="19834"/>
                  </a:lnTo>
                  <a:lnTo>
                    <a:pt x="331938" y="42867"/>
                  </a:lnTo>
                  <a:lnTo>
                    <a:pt x="363565" y="73080"/>
                  </a:lnTo>
                  <a:lnTo>
                    <a:pt x="387673" y="109301"/>
                  </a:lnTo>
                  <a:lnTo>
                    <a:pt x="403038" y="150356"/>
                  </a:lnTo>
                  <a:lnTo>
                    <a:pt x="408431" y="195072"/>
                  </a:lnTo>
                  <a:lnTo>
                    <a:pt x="403038" y="239787"/>
                  </a:lnTo>
                  <a:lnTo>
                    <a:pt x="387673" y="280842"/>
                  </a:lnTo>
                  <a:lnTo>
                    <a:pt x="363565" y="317063"/>
                  </a:lnTo>
                  <a:lnTo>
                    <a:pt x="331938" y="347276"/>
                  </a:lnTo>
                  <a:lnTo>
                    <a:pt x="294020" y="370309"/>
                  </a:lnTo>
                  <a:lnTo>
                    <a:pt x="251037" y="384989"/>
                  </a:lnTo>
                  <a:lnTo>
                    <a:pt x="204215" y="390143"/>
                  </a:lnTo>
                  <a:lnTo>
                    <a:pt x="157394" y="384989"/>
                  </a:lnTo>
                  <a:lnTo>
                    <a:pt x="114411" y="370309"/>
                  </a:lnTo>
                  <a:lnTo>
                    <a:pt x="76493" y="347276"/>
                  </a:lnTo>
                  <a:lnTo>
                    <a:pt x="44866" y="317063"/>
                  </a:lnTo>
                  <a:lnTo>
                    <a:pt x="20758" y="280842"/>
                  </a:lnTo>
                  <a:lnTo>
                    <a:pt x="5393" y="239787"/>
                  </a:lnTo>
                  <a:lnTo>
                    <a:pt x="0" y="195072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690866" y="5424678"/>
              <a:ext cx="408940" cy="388620"/>
            </a:xfrm>
            <a:custGeom>
              <a:avLst/>
              <a:gdLst/>
              <a:ahLst/>
              <a:cxnLst/>
              <a:rect l="l" t="t" r="r" b="b"/>
              <a:pathLst>
                <a:path w="408940" h="388620">
                  <a:moveTo>
                    <a:pt x="204215" y="0"/>
                  </a:moveTo>
                  <a:lnTo>
                    <a:pt x="157394" y="5131"/>
                  </a:lnTo>
                  <a:lnTo>
                    <a:pt x="114411" y="19749"/>
                  </a:lnTo>
                  <a:lnTo>
                    <a:pt x="76493" y="42687"/>
                  </a:lnTo>
                  <a:lnTo>
                    <a:pt x="44866" y="72778"/>
                  </a:lnTo>
                  <a:lnTo>
                    <a:pt x="20758" y="108857"/>
                  </a:lnTo>
                  <a:lnTo>
                    <a:pt x="5393" y="149756"/>
                  </a:lnTo>
                  <a:lnTo>
                    <a:pt x="0" y="194310"/>
                  </a:lnTo>
                  <a:lnTo>
                    <a:pt x="5393" y="238863"/>
                  </a:lnTo>
                  <a:lnTo>
                    <a:pt x="20758" y="279762"/>
                  </a:lnTo>
                  <a:lnTo>
                    <a:pt x="44866" y="315841"/>
                  </a:lnTo>
                  <a:lnTo>
                    <a:pt x="76493" y="345932"/>
                  </a:lnTo>
                  <a:lnTo>
                    <a:pt x="114411" y="368870"/>
                  </a:lnTo>
                  <a:lnTo>
                    <a:pt x="157394" y="383488"/>
                  </a:lnTo>
                  <a:lnTo>
                    <a:pt x="204215" y="388620"/>
                  </a:lnTo>
                  <a:lnTo>
                    <a:pt x="251037" y="383488"/>
                  </a:lnTo>
                  <a:lnTo>
                    <a:pt x="294020" y="368870"/>
                  </a:lnTo>
                  <a:lnTo>
                    <a:pt x="331938" y="345932"/>
                  </a:lnTo>
                  <a:lnTo>
                    <a:pt x="363565" y="315841"/>
                  </a:lnTo>
                  <a:lnTo>
                    <a:pt x="387673" y="279762"/>
                  </a:lnTo>
                  <a:lnTo>
                    <a:pt x="403038" y="238863"/>
                  </a:lnTo>
                  <a:lnTo>
                    <a:pt x="408431" y="194310"/>
                  </a:lnTo>
                  <a:lnTo>
                    <a:pt x="403038" y="149756"/>
                  </a:lnTo>
                  <a:lnTo>
                    <a:pt x="387673" y="108857"/>
                  </a:lnTo>
                  <a:lnTo>
                    <a:pt x="363565" y="72778"/>
                  </a:lnTo>
                  <a:lnTo>
                    <a:pt x="331938" y="42687"/>
                  </a:lnTo>
                  <a:lnTo>
                    <a:pt x="294020" y="19749"/>
                  </a:lnTo>
                  <a:lnTo>
                    <a:pt x="251037" y="5131"/>
                  </a:lnTo>
                  <a:lnTo>
                    <a:pt x="204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690866" y="5424678"/>
              <a:ext cx="408940" cy="388620"/>
            </a:xfrm>
            <a:custGeom>
              <a:avLst/>
              <a:gdLst/>
              <a:ahLst/>
              <a:cxnLst/>
              <a:rect l="l" t="t" r="r" b="b"/>
              <a:pathLst>
                <a:path w="408940" h="388620">
                  <a:moveTo>
                    <a:pt x="0" y="194310"/>
                  </a:moveTo>
                  <a:lnTo>
                    <a:pt x="5393" y="149756"/>
                  </a:lnTo>
                  <a:lnTo>
                    <a:pt x="20758" y="108857"/>
                  </a:lnTo>
                  <a:lnTo>
                    <a:pt x="44866" y="72778"/>
                  </a:lnTo>
                  <a:lnTo>
                    <a:pt x="76493" y="42687"/>
                  </a:lnTo>
                  <a:lnTo>
                    <a:pt x="114411" y="19749"/>
                  </a:lnTo>
                  <a:lnTo>
                    <a:pt x="157394" y="5131"/>
                  </a:lnTo>
                  <a:lnTo>
                    <a:pt x="204215" y="0"/>
                  </a:lnTo>
                  <a:lnTo>
                    <a:pt x="251037" y="5131"/>
                  </a:lnTo>
                  <a:lnTo>
                    <a:pt x="294020" y="19749"/>
                  </a:lnTo>
                  <a:lnTo>
                    <a:pt x="331938" y="42687"/>
                  </a:lnTo>
                  <a:lnTo>
                    <a:pt x="363565" y="72778"/>
                  </a:lnTo>
                  <a:lnTo>
                    <a:pt x="387673" y="108857"/>
                  </a:lnTo>
                  <a:lnTo>
                    <a:pt x="403038" y="149756"/>
                  </a:lnTo>
                  <a:lnTo>
                    <a:pt x="408431" y="194310"/>
                  </a:lnTo>
                  <a:lnTo>
                    <a:pt x="403038" y="238863"/>
                  </a:lnTo>
                  <a:lnTo>
                    <a:pt x="387673" y="279762"/>
                  </a:lnTo>
                  <a:lnTo>
                    <a:pt x="363565" y="315841"/>
                  </a:lnTo>
                  <a:lnTo>
                    <a:pt x="331938" y="345932"/>
                  </a:lnTo>
                  <a:lnTo>
                    <a:pt x="294020" y="368870"/>
                  </a:lnTo>
                  <a:lnTo>
                    <a:pt x="251037" y="383488"/>
                  </a:lnTo>
                  <a:lnTo>
                    <a:pt x="204215" y="388620"/>
                  </a:lnTo>
                  <a:lnTo>
                    <a:pt x="157394" y="383488"/>
                  </a:lnTo>
                  <a:lnTo>
                    <a:pt x="114411" y="368870"/>
                  </a:lnTo>
                  <a:lnTo>
                    <a:pt x="76493" y="345932"/>
                  </a:lnTo>
                  <a:lnTo>
                    <a:pt x="44866" y="315841"/>
                  </a:lnTo>
                  <a:lnTo>
                    <a:pt x="20758" y="279762"/>
                  </a:lnTo>
                  <a:lnTo>
                    <a:pt x="5393" y="238863"/>
                  </a:lnTo>
                  <a:lnTo>
                    <a:pt x="0" y="194310"/>
                  </a:lnTo>
                  <a:close/>
                </a:path>
              </a:pathLst>
            </a:custGeom>
            <a:ln w="28956">
              <a:solidFill>
                <a:srgbClr val="56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895081" y="5020817"/>
              <a:ext cx="0" cy="403860"/>
            </a:xfrm>
            <a:custGeom>
              <a:avLst/>
              <a:gdLst/>
              <a:ahLst/>
              <a:cxnLst/>
              <a:rect l="l" t="t" r="r" b="b"/>
              <a:pathLst>
                <a:path w="0" h="403860">
                  <a:moveTo>
                    <a:pt x="0" y="0"/>
                  </a:moveTo>
                  <a:lnTo>
                    <a:pt x="0" y="403733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534656" y="5250167"/>
              <a:ext cx="716292" cy="6980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690866" y="5406390"/>
              <a:ext cx="408940" cy="390525"/>
            </a:xfrm>
            <a:custGeom>
              <a:avLst/>
              <a:gdLst/>
              <a:ahLst/>
              <a:cxnLst/>
              <a:rect l="l" t="t" r="r" b="b"/>
              <a:pathLst>
                <a:path w="408940" h="390525">
                  <a:moveTo>
                    <a:pt x="204215" y="0"/>
                  </a:moveTo>
                  <a:lnTo>
                    <a:pt x="157394" y="5154"/>
                  </a:lnTo>
                  <a:lnTo>
                    <a:pt x="114411" y="19834"/>
                  </a:lnTo>
                  <a:lnTo>
                    <a:pt x="76493" y="42867"/>
                  </a:lnTo>
                  <a:lnTo>
                    <a:pt x="44866" y="73080"/>
                  </a:lnTo>
                  <a:lnTo>
                    <a:pt x="20758" y="109301"/>
                  </a:lnTo>
                  <a:lnTo>
                    <a:pt x="5393" y="150356"/>
                  </a:lnTo>
                  <a:lnTo>
                    <a:pt x="0" y="195072"/>
                  </a:lnTo>
                  <a:lnTo>
                    <a:pt x="5393" y="239787"/>
                  </a:lnTo>
                  <a:lnTo>
                    <a:pt x="20758" y="280842"/>
                  </a:lnTo>
                  <a:lnTo>
                    <a:pt x="44866" y="317063"/>
                  </a:lnTo>
                  <a:lnTo>
                    <a:pt x="76493" y="347276"/>
                  </a:lnTo>
                  <a:lnTo>
                    <a:pt x="114411" y="370309"/>
                  </a:lnTo>
                  <a:lnTo>
                    <a:pt x="157394" y="384989"/>
                  </a:lnTo>
                  <a:lnTo>
                    <a:pt x="204215" y="390144"/>
                  </a:lnTo>
                  <a:lnTo>
                    <a:pt x="251037" y="384989"/>
                  </a:lnTo>
                  <a:lnTo>
                    <a:pt x="294020" y="370309"/>
                  </a:lnTo>
                  <a:lnTo>
                    <a:pt x="331938" y="347276"/>
                  </a:lnTo>
                  <a:lnTo>
                    <a:pt x="363565" y="317063"/>
                  </a:lnTo>
                  <a:lnTo>
                    <a:pt x="387673" y="280842"/>
                  </a:lnTo>
                  <a:lnTo>
                    <a:pt x="403038" y="239787"/>
                  </a:lnTo>
                  <a:lnTo>
                    <a:pt x="408431" y="195072"/>
                  </a:lnTo>
                  <a:lnTo>
                    <a:pt x="403038" y="150356"/>
                  </a:lnTo>
                  <a:lnTo>
                    <a:pt x="387673" y="109301"/>
                  </a:lnTo>
                  <a:lnTo>
                    <a:pt x="363565" y="73080"/>
                  </a:lnTo>
                  <a:lnTo>
                    <a:pt x="331938" y="42867"/>
                  </a:lnTo>
                  <a:lnTo>
                    <a:pt x="294020" y="19834"/>
                  </a:lnTo>
                  <a:lnTo>
                    <a:pt x="251037" y="5154"/>
                  </a:lnTo>
                  <a:lnTo>
                    <a:pt x="204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690866" y="5406390"/>
              <a:ext cx="408940" cy="390525"/>
            </a:xfrm>
            <a:custGeom>
              <a:avLst/>
              <a:gdLst/>
              <a:ahLst/>
              <a:cxnLst/>
              <a:rect l="l" t="t" r="r" b="b"/>
              <a:pathLst>
                <a:path w="408940" h="390525">
                  <a:moveTo>
                    <a:pt x="0" y="195072"/>
                  </a:moveTo>
                  <a:lnTo>
                    <a:pt x="5393" y="150356"/>
                  </a:lnTo>
                  <a:lnTo>
                    <a:pt x="20758" y="109301"/>
                  </a:lnTo>
                  <a:lnTo>
                    <a:pt x="44866" y="73080"/>
                  </a:lnTo>
                  <a:lnTo>
                    <a:pt x="76493" y="42867"/>
                  </a:lnTo>
                  <a:lnTo>
                    <a:pt x="114411" y="19834"/>
                  </a:lnTo>
                  <a:lnTo>
                    <a:pt x="157394" y="5154"/>
                  </a:lnTo>
                  <a:lnTo>
                    <a:pt x="204215" y="0"/>
                  </a:lnTo>
                  <a:lnTo>
                    <a:pt x="251037" y="5154"/>
                  </a:lnTo>
                  <a:lnTo>
                    <a:pt x="294020" y="19834"/>
                  </a:lnTo>
                  <a:lnTo>
                    <a:pt x="331938" y="42867"/>
                  </a:lnTo>
                  <a:lnTo>
                    <a:pt x="363565" y="73080"/>
                  </a:lnTo>
                  <a:lnTo>
                    <a:pt x="387673" y="109301"/>
                  </a:lnTo>
                  <a:lnTo>
                    <a:pt x="403038" y="150356"/>
                  </a:lnTo>
                  <a:lnTo>
                    <a:pt x="408431" y="195072"/>
                  </a:lnTo>
                  <a:lnTo>
                    <a:pt x="403038" y="239787"/>
                  </a:lnTo>
                  <a:lnTo>
                    <a:pt x="387673" y="280842"/>
                  </a:lnTo>
                  <a:lnTo>
                    <a:pt x="363565" y="317063"/>
                  </a:lnTo>
                  <a:lnTo>
                    <a:pt x="331938" y="347276"/>
                  </a:lnTo>
                  <a:lnTo>
                    <a:pt x="294020" y="370309"/>
                  </a:lnTo>
                  <a:lnTo>
                    <a:pt x="251037" y="384989"/>
                  </a:lnTo>
                  <a:lnTo>
                    <a:pt x="204215" y="390144"/>
                  </a:lnTo>
                  <a:lnTo>
                    <a:pt x="157394" y="384989"/>
                  </a:lnTo>
                  <a:lnTo>
                    <a:pt x="114411" y="370309"/>
                  </a:lnTo>
                  <a:lnTo>
                    <a:pt x="76493" y="347276"/>
                  </a:lnTo>
                  <a:lnTo>
                    <a:pt x="44866" y="317063"/>
                  </a:lnTo>
                  <a:lnTo>
                    <a:pt x="20758" y="280842"/>
                  </a:lnTo>
                  <a:lnTo>
                    <a:pt x="5393" y="239787"/>
                  </a:lnTo>
                  <a:lnTo>
                    <a:pt x="0" y="195072"/>
                  </a:lnTo>
                  <a:close/>
                </a:path>
              </a:pathLst>
            </a:custGeom>
            <a:ln w="28956">
              <a:solidFill>
                <a:srgbClr val="2C2B2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8382761" y="4608067"/>
            <a:ext cx="1801495" cy="1222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YAML</a:t>
            </a: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 Maps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3200" spc="-70" b="1">
                <a:solidFill>
                  <a:srgbClr val="FFFFFF"/>
                </a:solidFill>
                <a:latin typeface="Carlito"/>
                <a:cs typeface="Carlito"/>
              </a:rPr>
              <a:t>YAML</a:t>
            </a:r>
            <a:r>
              <a:rPr dirty="0" sz="3200" spc="-9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 spc="-5" b="1">
                <a:solidFill>
                  <a:srgbClr val="FFFFFF"/>
                </a:solidFill>
                <a:latin typeface="Carlito"/>
                <a:cs typeface="Carlito"/>
              </a:rPr>
              <a:t>Lists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6480175" y="3618103"/>
            <a:ext cx="48209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5" b="0">
                <a:solidFill>
                  <a:srgbClr val="FFFFFF"/>
                </a:solidFill>
                <a:latin typeface="Carlito"/>
                <a:cs typeface="Carlito"/>
              </a:rPr>
              <a:t>YAML </a:t>
            </a:r>
            <a:r>
              <a:rPr dirty="0" sz="2800" spc="-10" b="0">
                <a:solidFill>
                  <a:srgbClr val="FFFFFF"/>
                </a:solidFill>
                <a:latin typeface="Carlito"/>
                <a:cs typeface="Carlito"/>
              </a:rPr>
              <a:t>has two </a:t>
            </a:r>
            <a:r>
              <a:rPr dirty="0" sz="2800" spc="-5" b="0">
                <a:solidFill>
                  <a:srgbClr val="FFFFFF"/>
                </a:solidFill>
                <a:latin typeface="Carlito"/>
                <a:cs typeface="Carlito"/>
              </a:rPr>
              <a:t>types of</a:t>
            </a:r>
            <a:r>
              <a:rPr dirty="0" sz="2800" spc="9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5" b="0">
                <a:solidFill>
                  <a:srgbClr val="FFFFFF"/>
                </a:solidFill>
                <a:latin typeface="Carlito"/>
                <a:cs typeface="Carlito"/>
              </a:rPr>
              <a:t>structures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04268" y="9752786"/>
            <a:ext cx="5666105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Copyright </a:t>
            </a:r>
            <a:r>
              <a:rPr dirty="0" sz="1650" spc="5">
                <a:solidFill>
                  <a:srgbClr val="FFFFFF"/>
                </a:solidFill>
                <a:latin typeface="Carlito"/>
                <a:cs typeface="Carlito"/>
              </a:rPr>
              <a:t>© </a:t>
            </a:r>
            <a:r>
              <a:rPr dirty="0" sz="1650">
                <a:solidFill>
                  <a:srgbClr val="FFFFFF"/>
                </a:solidFill>
                <a:latin typeface="Carlito"/>
                <a:cs typeface="Carlito"/>
              </a:rPr>
              <a:t>2018, </a:t>
            </a: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edureka and/or </a:t>
            </a:r>
            <a:r>
              <a:rPr dirty="0" sz="1650">
                <a:solidFill>
                  <a:srgbClr val="FFFFFF"/>
                </a:solidFill>
                <a:latin typeface="Carlito"/>
                <a:cs typeface="Carlito"/>
              </a:rPr>
              <a:t>its </a:t>
            </a:r>
            <a:r>
              <a:rPr dirty="0" sz="1650" spc="-10">
                <a:solidFill>
                  <a:srgbClr val="FFFFFF"/>
                </a:solidFill>
                <a:latin typeface="Carlito"/>
                <a:cs typeface="Carlito"/>
              </a:rPr>
              <a:t>affiliates. </a:t>
            </a: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dirty="0" sz="1650">
                <a:solidFill>
                  <a:srgbClr val="FFFFFF"/>
                </a:solidFill>
                <a:latin typeface="Carlito"/>
                <a:cs typeface="Carlito"/>
              </a:rPr>
              <a:t>rights</a:t>
            </a:r>
            <a:r>
              <a:rPr dirty="0" sz="1650" spc="-1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reserved.</a:t>
            </a:r>
            <a:endParaRPr sz="165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7666" y="1946909"/>
            <a:ext cx="79489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3565" indent="-571500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  <a:tab pos="6323965" algn="l"/>
              </a:tabLst>
            </a:pPr>
            <a:r>
              <a:rPr dirty="0" sz="2400" b="1">
                <a:solidFill>
                  <a:srgbClr val="5F5F5F"/>
                </a:solidFill>
                <a:latin typeface="Carlito"/>
                <a:cs typeface="Carlito"/>
              </a:rPr>
              <a:t>YAML </a:t>
            </a:r>
            <a:r>
              <a:rPr dirty="0" sz="2400" spc="-5" b="1">
                <a:solidFill>
                  <a:srgbClr val="5F5F5F"/>
                </a:solidFill>
                <a:latin typeface="Carlito"/>
                <a:cs typeface="Carlito"/>
              </a:rPr>
              <a:t>lists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are literally a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sequence</a:t>
            </a:r>
            <a:r>
              <a:rPr dirty="0" sz="2400" spc="-1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of</a:t>
            </a:r>
            <a:r>
              <a:rPr dirty="0" sz="2400" spc="1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objects.	For</a:t>
            </a:r>
            <a:r>
              <a:rPr dirty="0" sz="2400" spc="-9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example: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7666" y="5395295"/>
            <a:ext cx="15774035" cy="1123950"/>
          </a:xfrm>
          <a:prstGeom prst="rect">
            <a:avLst/>
          </a:prstGeom>
        </p:spPr>
        <p:txBody>
          <a:bodyPr wrap="square" lIns="0" tIns="196215" rIns="0" bIns="0" rtlCol="0" vert="horz">
            <a:spAutoFit/>
          </a:bodyPr>
          <a:lstStyle/>
          <a:p>
            <a:pPr marL="583565" indent="-571500">
              <a:lnSpc>
                <a:spcPct val="100000"/>
              </a:lnSpc>
              <a:spcBef>
                <a:spcPts val="1545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you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can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see here,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you can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have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virtually any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number of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items in a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list,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which is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defined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as items that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start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with a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dash</a:t>
            </a:r>
            <a:r>
              <a:rPr dirty="0" sz="2400" spc="-12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rlito"/>
                <a:cs typeface="Carlito"/>
              </a:rPr>
              <a:t>(-)</a:t>
            </a:r>
            <a:endParaRPr sz="2400">
              <a:latin typeface="Carlito"/>
              <a:cs typeface="Carlito"/>
            </a:endParaRPr>
          </a:p>
          <a:p>
            <a:pPr marL="583565">
              <a:lnSpc>
                <a:spcPct val="100000"/>
              </a:lnSpc>
              <a:spcBef>
                <a:spcPts val="1440"/>
              </a:spcBef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indented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from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</a:t>
            </a:r>
            <a:r>
              <a:rPr dirty="0" sz="2400" spc="-2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parent.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308991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5">
                <a:solidFill>
                  <a:srgbClr val="095A82"/>
                </a:solidFill>
              </a:rPr>
              <a:t>YAML</a:t>
            </a:r>
            <a:r>
              <a:rPr dirty="0" sz="5400" spc="-85">
                <a:solidFill>
                  <a:srgbClr val="095A82"/>
                </a:solidFill>
              </a:rPr>
              <a:t> </a:t>
            </a:r>
            <a:r>
              <a:rPr dirty="0" sz="5400">
                <a:solidFill>
                  <a:srgbClr val="095A82"/>
                </a:solidFill>
              </a:rPr>
              <a:t>Lists</a:t>
            </a:r>
            <a:endParaRPr sz="5400"/>
          </a:p>
        </p:txBody>
      </p:sp>
      <p:sp>
        <p:nvSpPr>
          <p:cNvPr id="6" name="object 6"/>
          <p:cNvSpPr txBox="1"/>
          <p:nvPr/>
        </p:nvSpPr>
        <p:spPr>
          <a:xfrm>
            <a:off x="4975859" y="2724911"/>
            <a:ext cx="7546975" cy="2433955"/>
          </a:xfrm>
          <a:prstGeom prst="rect">
            <a:avLst/>
          </a:prstGeom>
          <a:solidFill>
            <a:srgbClr val="56555A"/>
          </a:solidFill>
        </p:spPr>
        <p:txBody>
          <a:bodyPr wrap="square" lIns="0" tIns="0" rIns="0" bIns="0" rtlCol="0" vert="horz">
            <a:spAutoFit/>
          </a:bodyPr>
          <a:lstStyle/>
          <a:p>
            <a:pPr marL="486409">
              <a:lnSpc>
                <a:spcPts val="3229"/>
              </a:lnSpc>
            </a:pPr>
            <a:r>
              <a:rPr dirty="0" sz="2800" spc="-10">
                <a:solidFill>
                  <a:srgbClr val="FFFFFF"/>
                </a:solidFill>
                <a:latin typeface="Courier New"/>
                <a:cs typeface="Courier New"/>
              </a:rPr>
              <a:t>args</a:t>
            </a:r>
            <a:endParaRPr sz="2800">
              <a:latin typeface="Courier New"/>
              <a:cs typeface="Courier New"/>
            </a:endParaRPr>
          </a:p>
          <a:p>
            <a:pPr marL="1828164" indent="-427355">
              <a:lnSpc>
                <a:spcPct val="100000"/>
              </a:lnSpc>
              <a:buChar char="-"/>
              <a:tabLst>
                <a:tab pos="1828164" algn="l"/>
              </a:tabLst>
            </a:pPr>
            <a:r>
              <a:rPr dirty="0" sz="2800" spc="-10">
                <a:solidFill>
                  <a:srgbClr val="FFFFFF"/>
                </a:solidFill>
                <a:latin typeface="Courier New"/>
                <a:cs typeface="Courier New"/>
              </a:rPr>
              <a:t>sleep</a:t>
            </a:r>
            <a:endParaRPr sz="2800">
              <a:latin typeface="Courier New"/>
              <a:cs typeface="Courier New"/>
            </a:endParaRPr>
          </a:p>
          <a:p>
            <a:pPr marL="1400810">
              <a:lnSpc>
                <a:spcPct val="100000"/>
              </a:lnSpc>
            </a:pPr>
            <a:r>
              <a:rPr dirty="0" sz="2800" spc="-5">
                <a:solidFill>
                  <a:srgbClr val="FFFFFF"/>
                </a:solidFill>
                <a:latin typeface="Courier New"/>
                <a:cs typeface="Courier New"/>
              </a:rPr>
              <a:t>- </a:t>
            </a:r>
            <a:r>
              <a:rPr dirty="0" sz="2800" spc="-10">
                <a:solidFill>
                  <a:srgbClr val="FFFFFF"/>
                </a:solidFill>
                <a:latin typeface="Courier New"/>
                <a:cs typeface="Courier New"/>
              </a:rPr>
              <a:t>“1000”</a:t>
            </a:r>
            <a:endParaRPr sz="2800">
              <a:latin typeface="Courier New"/>
              <a:cs typeface="Courier New"/>
            </a:endParaRPr>
          </a:p>
          <a:p>
            <a:pPr marL="1828164" indent="-427355">
              <a:lnSpc>
                <a:spcPct val="100000"/>
              </a:lnSpc>
              <a:buChar char="-"/>
              <a:tabLst>
                <a:tab pos="1828164" algn="l"/>
              </a:tabLst>
            </a:pPr>
            <a:r>
              <a:rPr dirty="0" sz="2800" spc="-10">
                <a:solidFill>
                  <a:srgbClr val="FFFFFF"/>
                </a:solidFill>
                <a:latin typeface="Courier New"/>
                <a:cs typeface="Courier New"/>
              </a:rPr>
              <a:t>message</a:t>
            </a:r>
            <a:endParaRPr sz="2800">
              <a:latin typeface="Courier New"/>
              <a:cs typeface="Courier New"/>
            </a:endParaRPr>
          </a:p>
          <a:p>
            <a:pPr marL="1828164" indent="-427355">
              <a:lnSpc>
                <a:spcPct val="100000"/>
              </a:lnSpc>
              <a:buChar char="-"/>
              <a:tabLst>
                <a:tab pos="1828164" algn="l"/>
              </a:tabLst>
            </a:pPr>
            <a:r>
              <a:rPr dirty="0" sz="2800" spc="-10">
                <a:solidFill>
                  <a:srgbClr val="FFFFFF"/>
                </a:solidFill>
                <a:latin typeface="Courier New"/>
                <a:cs typeface="Courier New"/>
              </a:rPr>
              <a:t>“Bring back the</a:t>
            </a:r>
            <a:r>
              <a:rPr dirty="0" sz="2800" spc="-4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ourier New"/>
                <a:cs typeface="Courier New"/>
              </a:rPr>
              <a:t>firefly”</a:t>
            </a:r>
            <a:endParaRPr sz="2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0672" y="4480686"/>
            <a:ext cx="1055878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Deployments </a:t>
            </a:r>
            <a:r>
              <a:rPr dirty="0"/>
              <a:t>in</a:t>
            </a:r>
            <a:r>
              <a:rPr dirty="0" spc="-65"/>
              <a:t> </a:t>
            </a:r>
            <a:r>
              <a:rPr dirty="0" spc="-5"/>
              <a:t>Kubernetes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1831339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95A82"/>
                </a:solidFill>
              </a:rPr>
              <a:t>Topics</a:t>
            </a:r>
            <a:endParaRPr sz="5400"/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2342" y="1822830"/>
            <a:ext cx="6925309" cy="5934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5">
                <a:solidFill>
                  <a:srgbClr val="56555A"/>
                </a:solidFill>
                <a:latin typeface="Carlito"/>
                <a:cs typeface="Carlito"/>
              </a:rPr>
              <a:t>Following are </a:t>
            </a:r>
            <a:r>
              <a:rPr dirty="0" sz="2800" spc="-5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800" spc="-10">
                <a:solidFill>
                  <a:srgbClr val="56555A"/>
                </a:solidFill>
                <a:latin typeface="Carlito"/>
                <a:cs typeface="Carlito"/>
              </a:rPr>
              <a:t>topics </a:t>
            </a:r>
            <a:r>
              <a:rPr dirty="0" sz="2800" spc="-20">
                <a:solidFill>
                  <a:srgbClr val="56555A"/>
                </a:solidFill>
                <a:latin typeface="Carlito"/>
                <a:cs typeface="Carlito"/>
              </a:rPr>
              <a:t>covered </a:t>
            </a:r>
            <a:r>
              <a:rPr dirty="0" sz="2800" spc="-5">
                <a:solidFill>
                  <a:srgbClr val="56555A"/>
                </a:solidFill>
                <a:latin typeface="Carlito"/>
                <a:cs typeface="Carlito"/>
              </a:rPr>
              <a:t>in </a:t>
            </a:r>
            <a:r>
              <a:rPr dirty="0" sz="2800" spc="-10">
                <a:solidFill>
                  <a:srgbClr val="56555A"/>
                </a:solidFill>
                <a:latin typeface="Carlito"/>
                <a:cs typeface="Carlito"/>
              </a:rPr>
              <a:t>this</a:t>
            </a:r>
            <a:r>
              <a:rPr dirty="0" sz="2800" spc="13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800" spc="-5">
                <a:solidFill>
                  <a:srgbClr val="56555A"/>
                </a:solidFill>
                <a:latin typeface="Carlito"/>
                <a:cs typeface="Carlito"/>
              </a:rPr>
              <a:t>module: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buClr>
                <a:srgbClr val="1C5585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dirty="0" sz="2800" spc="-15">
                <a:solidFill>
                  <a:srgbClr val="56555A"/>
                </a:solidFill>
                <a:latin typeface="Carlito"/>
                <a:cs typeface="Carlito"/>
              </a:rPr>
              <a:t>Container</a:t>
            </a:r>
            <a:r>
              <a:rPr dirty="0" sz="280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800" spc="-20">
                <a:solidFill>
                  <a:srgbClr val="56555A"/>
                </a:solidFill>
                <a:latin typeface="Carlito"/>
                <a:cs typeface="Carlito"/>
              </a:rPr>
              <a:t>Orchestration</a:t>
            </a:r>
            <a:endParaRPr sz="280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1680"/>
              </a:spcBef>
              <a:buClr>
                <a:srgbClr val="1C5585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dirty="0" sz="2800" spc="-15">
                <a:solidFill>
                  <a:srgbClr val="56555A"/>
                </a:solidFill>
                <a:latin typeface="Carlito"/>
                <a:cs typeface="Carlito"/>
              </a:rPr>
              <a:t>Introduction </a:t>
            </a:r>
            <a:r>
              <a:rPr dirty="0" sz="2800" spc="-20">
                <a:solidFill>
                  <a:srgbClr val="56555A"/>
                </a:solidFill>
                <a:latin typeface="Carlito"/>
                <a:cs typeface="Carlito"/>
              </a:rPr>
              <a:t>to</a:t>
            </a:r>
            <a:r>
              <a:rPr dirty="0" sz="2800" spc="4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800" spc="-15">
                <a:solidFill>
                  <a:srgbClr val="56555A"/>
                </a:solidFill>
                <a:latin typeface="Carlito"/>
                <a:cs typeface="Carlito"/>
              </a:rPr>
              <a:t>Kubernetes</a:t>
            </a:r>
            <a:endParaRPr sz="280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1685"/>
              </a:spcBef>
              <a:buClr>
                <a:srgbClr val="1C5585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dirty="0" sz="2800" spc="-15">
                <a:solidFill>
                  <a:srgbClr val="56555A"/>
                </a:solidFill>
                <a:latin typeface="Carlito"/>
                <a:cs typeface="Carlito"/>
              </a:rPr>
              <a:t>Features </a:t>
            </a:r>
            <a:r>
              <a:rPr dirty="0" sz="2800" spc="-5">
                <a:solidFill>
                  <a:srgbClr val="56555A"/>
                </a:solidFill>
                <a:latin typeface="Carlito"/>
                <a:cs typeface="Carlito"/>
              </a:rPr>
              <a:t>and </a:t>
            </a:r>
            <a:r>
              <a:rPr dirty="0" sz="2800" spc="-15">
                <a:solidFill>
                  <a:srgbClr val="56555A"/>
                </a:solidFill>
                <a:latin typeface="Carlito"/>
                <a:cs typeface="Carlito"/>
              </a:rPr>
              <a:t>Advantages </a:t>
            </a:r>
            <a:r>
              <a:rPr dirty="0" sz="2800" spc="-5">
                <a:solidFill>
                  <a:srgbClr val="56555A"/>
                </a:solidFill>
                <a:latin typeface="Carlito"/>
                <a:cs typeface="Carlito"/>
              </a:rPr>
              <a:t>of</a:t>
            </a:r>
            <a:r>
              <a:rPr dirty="0" sz="2800" spc="3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800" spc="-15">
                <a:solidFill>
                  <a:srgbClr val="56555A"/>
                </a:solidFill>
                <a:latin typeface="Carlito"/>
                <a:cs typeface="Carlito"/>
              </a:rPr>
              <a:t>Kubernetes</a:t>
            </a:r>
            <a:endParaRPr sz="280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1680"/>
              </a:spcBef>
              <a:buClr>
                <a:srgbClr val="1C5585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dirty="0" sz="2800" spc="-20">
                <a:solidFill>
                  <a:srgbClr val="56555A"/>
                </a:solidFill>
                <a:latin typeface="Carlito"/>
                <a:cs typeface="Carlito"/>
              </a:rPr>
              <a:t>Kubernetes</a:t>
            </a:r>
            <a:r>
              <a:rPr dirty="0" sz="2800" spc="1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800" spc="-20">
                <a:solidFill>
                  <a:srgbClr val="56555A"/>
                </a:solidFill>
                <a:latin typeface="Carlito"/>
                <a:cs typeface="Carlito"/>
              </a:rPr>
              <a:t>Cluster</a:t>
            </a:r>
            <a:endParaRPr sz="280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1680"/>
              </a:spcBef>
              <a:buClr>
                <a:srgbClr val="1C5585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dirty="0" sz="2800" spc="-10">
                <a:solidFill>
                  <a:srgbClr val="56555A"/>
                </a:solidFill>
                <a:latin typeface="Carlito"/>
                <a:cs typeface="Carlito"/>
              </a:rPr>
              <a:t>Deployment </a:t>
            </a:r>
            <a:r>
              <a:rPr dirty="0" sz="2800" spc="-5">
                <a:solidFill>
                  <a:srgbClr val="56555A"/>
                </a:solidFill>
                <a:latin typeface="Carlito"/>
                <a:cs typeface="Carlito"/>
              </a:rPr>
              <a:t>in</a:t>
            </a:r>
            <a:r>
              <a:rPr dirty="0" sz="2800" spc="3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800" spc="-20">
                <a:solidFill>
                  <a:srgbClr val="56555A"/>
                </a:solidFill>
                <a:latin typeface="Carlito"/>
                <a:cs typeface="Carlito"/>
              </a:rPr>
              <a:t>Kubernetes</a:t>
            </a:r>
            <a:endParaRPr sz="280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1680"/>
              </a:spcBef>
              <a:buClr>
                <a:srgbClr val="1C5585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dirty="0" sz="2800" spc="-5">
                <a:solidFill>
                  <a:srgbClr val="56555A"/>
                </a:solidFill>
                <a:latin typeface="Carlito"/>
                <a:cs typeface="Carlito"/>
              </a:rPr>
              <a:t>Services in</a:t>
            </a:r>
            <a:r>
              <a:rPr dirty="0" sz="2800" spc="1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800" spc="-15">
                <a:solidFill>
                  <a:srgbClr val="56555A"/>
                </a:solidFill>
                <a:latin typeface="Carlito"/>
                <a:cs typeface="Carlito"/>
              </a:rPr>
              <a:t>Kubernetes</a:t>
            </a:r>
            <a:endParaRPr sz="280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1680"/>
              </a:spcBef>
              <a:buClr>
                <a:srgbClr val="1C5585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dirty="0" sz="2800" spc="-20">
                <a:solidFill>
                  <a:srgbClr val="56555A"/>
                </a:solidFill>
                <a:latin typeface="Carlito"/>
                <a:cs typeface="Carlito"/>
              </a:rPr>
              <a:t>Kubernetes</a:t>
            </a:r>
            <a:r>
              <a:rPr dirty="0" sz="2800" spc="1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800" spc="-15">
                <a:solidFill>
                  <a:srgbClr val="56555A"/>
                </a:solidFill>
                <a:latin typeface="Carlito"/>
                <a:cs typeface="Carlito"/>
              </a:rPr>
              <a:t>Dashboard</a:t>
            </a:r>
            <a:endParaRPr sz="280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1680"/>
              </a:spcBef>
              <a:buClr>
                <a:srgbClr val="1C5585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dirty="0" sz="2800" spc="-15">
                <a:solidFill>
                  <a:srgbClr val="56555A"/>
                </a:solidFill>
                <a:latin typeface="Carlito"/>
                <a:cs typeface="Carlito"/>
              </a:rPr>
              <a:t>Rolling updates </a:t>
            </a:r>
            <a:r>
              <a:rPr dirty="0" sz="2800" spc="-5">
                <a:solidFill>
                  <a:srgbClr val="56555A"/>
                </a:solidFill>
                <a:latin typeface="Carlito"/>
                <a:cs typeface="Carlito"/>
              </a:rPr>
              <a:t>in</a:t>
            </a:r>
            <a:r>
              <a:rPr dirty="0" sz="2800" spc="6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800" spc="-20">
                <a:solidFill>
                  <a:srgbClr val="56555A"/>
                </a:solidFill>
                <a:latin typeface="Carlito"/>
                <a:cs typeface="Carlito"/>
              </a:rPr>
              <a:t>Kubernetes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354139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95A82"/>
                </a:solidFill>
              </a:rPr>
              <a:t>Deployment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937666" y="1799081"/>
            <a:ext cx="8691880" cy="294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3565" indent="-571500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Deployment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can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be defined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to create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new</a:t>
            </a:r>
            <a:r>
              <a:rPr dirty="0" sz="2400" spc="-1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replicasets</a:t>
            </a:r>
            <a:endParaRPr sz="2400">
              <a:latin typeface="Carlito"/>
              <a:cs typeface="Carlito"/>
            </a:endParaRPr>
          </a:p>
          <a:p>
            <a:pPr marL="583565" marR="5080" indent="-571500">
              <a:lnSpc>
                <a:spcPct val="150000"/>
              </a:lnSpc>
              <a:spcBef>
                <a:spcPts val="1405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It can also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be defined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to remove the existing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deployment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and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use 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all their resources with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new</a:t>
            </a:r>
            <a:r>
              <a:rPr dirty="0" sz="2400" spc="-6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Deployments</a:t>
            </a:r>
            <a:endParaRPr sz="2400">
              <a:latin typeface="Carlito"/>
              <a:cs typeface="Carlito"/>
            </a:endParaRPr>
          </a:p>
          <a:p>
            <a:pPr marL="583565" marR="515620" indent="-571500">
              <a:lnSpc>
                <a:spcPct val="1500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Selector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field defines how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pods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management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sequence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is  determined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by</a:t>
            </a:r>
            <a:r>
              <a:rPr dirty="0" sz="2400" spc="-3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deployment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557004" y="1901951"/>
            <a:ext cx="7798434" cy="7793355"/>
            <a:chOff x="9557004" y="1901951"/>
            <a:chExt cx="7798434" cy="7793355"/>
          </a:xfrm>
        </p:grpSpPr>
        <p:sp>
          <p:nvSpPr>
            <p:cNvPr id="5" name="object 5"/>
            <p:cNvSpPr/>
            <p:nvPr/>
          </p:nvSpPr>
          <p:spPr>
            <a:xfrm>
              <a:off x="9557004" y="1906511"/>
              <a:ext cx="7744206" cy="77884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904476" y="1901951"/>
              <a:ext cx="7450835" cy="74950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835787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95A82"/>
                </a:solidFill>
              </a:rPr>
              <a:t>Various </a:t>
            </a:r>
            <a:r>
              <a:rPr dirty="0" sz="5400">
                <a:solidFill>
                  <a:srgbClr val="095A82"/>
                </a:solidFill>
              </a:rPr>
              <a:t>Fields In</a:t>
            </a:r>
            <a:r>
              <a:rPr dirty="0" sz="5400" spc="-110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Deployment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937666" y="1902714"/>
            <a:ext cx="848614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5F5F5F"/>
                </a:solidFill>
                <a:latin typeface="Carlito"/>
                <a:cs typeface="Carlito"/>
              </a:rPr>
              <a:t>kubectl </a:t>
            </a:r>
            <a:r>
              <a:rPr dirty="0" sz="2800" spc="-10" b="1">
                <a:solidFill>
                  <a:srgbClr val="5F5F5F"/>
                </a:solidFill>
                <a:latin typeface="Carlito"/>
                <a:cs typeface="Carlito"/>
              </a:rPr>
              <a:t>get deployments will </a:t>
            </a:r>
            <a:r>
              <a:rPr dirty="0" sz="2800" spc="-5" b="1">
                <a:solidFill>
                  <a:srgbClr val="5F5F5F"/>
                </a:solidFill>
                <a:latin typeface="Carlito"/>
                <a:cs typeface="Carlito"/>
              </a:rPr>
              <a:t>display the output like this</a:t>
            </a:r>
            <a:r>
              <a:rPr dirty="0" sz="2800" spc="235" b="1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800" spc="-5" b="1">
                <a:solidFill>
                  <a:srgbClr val="5F5F5F"/>
                </a:solidFill>
                <a:latin typeface="Carlito"/>
                <a:cs typeface="Carlito"/>
              </a:rPr>
              <a:t>: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2342" y="4591938"/>
            <a:ext cx="14236065" cy="3317875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540"/>
              </a:spcBef>
              <a:buClr>
                <a:srgbClr val="1C5585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dirty="0" sz="2400" b="1">
                <a:solidFill>
                  <a:srgbClr val="56555A"/>
                </a:solidFill>
                <a:latin typeface="Carlito"/>
                <a:cs typeface="Carlito"/>
              </a:rPr>
              <a:t>NAME: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It will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lists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deployments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available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in the</a:t>
            </a:r>
            <a:r>
              <a:rPr dirty="0" sz="2400" spc="-7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cluster</a:t>
            </a:r>
            <a:endParaRPr sz="2400">
              <a:latin typeface="Carlito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1440"/>
              </a:spcBef>
              <a:buClr>
                <a:srgbClr val="1C5585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dirty="0" sz="2400" spc="-5" b="1">
                <a:solidFill>
                  <a:srgbClr val="56555A"/>
                </a:solidFill>
                <a:latin typeface="Carlito"/>
                <a:cs typeface="Carlito"/>
              </a:rPr>
              <a:t>DESIRED: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It will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display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number of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replicas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of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application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which is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defined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while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creating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deployment</a:t>
            </a:r>
            <a:endParaRPr sz="2400">
              <a:latin typeface="Carlito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1440"/>
              </a:spcBef>
              <a:buClr>
                <a:srgbClr val="1C5585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dirty="0" sz="2400" spc="-15" b="1">
                <a:solidFill>
                  <a:srgbClr val="56555A"/>
                </a:solidFill>
                <a:latin typeface="Carlito"/>
                <a:cs typeface="Carlito"/>
              </a:rPr>
              <a:t>CURRENT: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It will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list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currently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running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replicas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in the</a:t>
            </a:r>
            <a:r>
              <a:rPr dirty="0" sz="2400" spc="-10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cluster</a:t>
            </a:r>
            <a:endParaRPr sz="2400">
              <a:latin typeface="Carlito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1440"/>
              </a:spcBef>
              <a:buClr>
                <a:srgbClr val="1C5585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dirty="0" sz="2400" spc="-35" b="1">
                <a:solidFill>
                  <a:srgbClr val="56555A"/>
                </a:solidFill>
                <a:latin typeface="Carlito"/>
                <a:cs typeface="Carlito"/>
              </a:rPr>
              <a:t>UP-TO-DATE: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It will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show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required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number of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replicas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to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achieve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desired</a:t>
            </a:r>
            <a:r>
              <a:rPr dirty="0" sz="2400" spc="4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25">
                <a:solidFill>
                  <a:srgbClr val="56555A"/>
                </a:solidFill>
                <a:latin typeface="Carlito"/>
                <a:cs typeface="Carlito"/>
              </a:rPr>
              <a:t>state</a:t>
            </a:r>
            <a:endParaRPr sz="2400">
              <a:latin typeface="Carlito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1440"/>
              </a:spcBef>
              <a:buClr>
                <a:srgbClr val="1C5585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dirty="0" sz="2400" spc="-30" b="1">
                <a:solidFill>
                  <a:srgbClr val="56555A"/>
                </a:solidFill>
                <a:latin typeface="Carlito"/>
                <a:cs typeface="Carlito"/>
              </a:rPr>
              <a:t>AVAILABLE: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It will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display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number of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replicas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of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application available </a:t>
            </a:r>
            <a:r>
              <a:rPr dirty="0" sz="2400" spc="-20">
                <a:solidFill>
                  <a:srgbClr val="56555A"/>
                </a:solidFill>
                <a:latin typeface="Carlito"/>
                <a:cs typeface="Carlito"/>
              </a:rPr>
              <a:t>for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users</a:t>
            </a:r>
            <a:endParaRPr sz="2400">
              <a:latin typeface="Carlito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1440"/>
              </a:spcBef>
              <a:buClr>
                <a:srgbClr val="1C5585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dirty="0" sz="2400" spc="-10" b="1">
                <a:solidFill>
                  <a:srgbClr val="56555A"/>
                </a:solidFill>
                <a:latin typeface="Carlito"/>
                <a:cs typeface="Carlito"/>
              </a:rPr>
              <a:t>AGE: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It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displays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amount of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time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since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application has been</a:t>
            </a:r>
            <a:r>
              <a:rPr dirty="0" sz="2400" spc="-5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running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53867" y="2727960"/>
            <a:ext cx="10246360" cy="1108075"/>
            <a:chOff x="2753867" y="2727960"/>
            <a:chExt cx="10246360" cy="1108075"/>
          </a:xfrm>
        </p:grpSpPr>
        <p:sp>
          <p:nvSpPr>
            <p:cNvPr id="6" name="object 6"/>
            <p:cNvSpPr/>
            <p:nvPr/>
          </p:nvSpPr>
          <p:spPr>
            <a:xfrm>
              <a:off x="2808731" y="2782811"/>
              <a:ext cx="10190988" cy="1053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753867" y="2727960"/>
              <a:ext cx="10088880" cy="9509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299593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095A82"/>
                </a:solidFill>
              </a:rPr>
              <a:t>ReplicaSet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937666" y="1791462"/>
            <a:ext cx="8308975" cy="3672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3565" marR="342900" indent="-571500">
              <a:lnSpc>
                <a:spcPct val="15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ReplicaSet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makes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sure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that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stated number of pod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replicas  are running at any instant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of</a:t>
            </a:r>
            <a:r>
              <a:rPr dirty="0" sz="2400" spc="-4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time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3565" indent="-571500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It can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be scaled up or down by just updating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 </a:t>
            </a:r>
            <a:r>
              <a:rPr dirty="0" sz="2400" spc="-5" b="1">
                <a:solidFill>
                  <a:srgbClr val="5F5F5F"/>
                </a:solidFill>
                <a:latin typeface="Carlito"/>
                <a:cs typeface="Carlito"/>
              </a:rPr>
              <a:t>.spec.replicas</a:t>
            </a:r>
            <a:endParaRPr sz="2400">
              <a:latin typeface="Carlito"/>
              <a:cs typeface="Carlito"/>
            </a:endParaRPr>
          </a:p>
          <a:p>
            <a:pPr marL="583565">
              <a:lnSpc>
                <a:spcPct val="100000"/>
              </a:lnSpc>
              <a:spcBef>
                <a:spcPts val="1440"/>
              </a:spcBef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field</a:t>
            </a:r>
            <a:endParaRPr sz="2400">
              <a:latin typeface="Carlito"/>
              <a:cs typeface="Carlito"/>
            </a:endParaRPr>
          </a:p>
          <a:p>
            <a:pPr marL="583565" marR="287655" indent="-571500">
              <a:lnSpc>
                <a:spcPct val="150000"/>
              </a:lnSpc>
              <a:spcBef>
                <a:spcPts val="1395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ReplicaSet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controller ensures that a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desired number of pods 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with a matching label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selector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are available and</a:t>
            </a:r>
            <a:r>
              <a:rPr dirty="0" sz="2400" spc="-13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operational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690859" y="2221991"/>
            <a:ext cx="6259195" cy="7200265"/>
            <a:chOff x="10690859" y="2221991"/>
            <a:chExt cx="6259195" cy="7200265"/>
          </a:xfrm>
        </p:grpSpPr>
        <p:sp>
          <p:nvSpPr>
            <p:cNvPr id="5" name="object 5"/>
            <p:cNvSpPr/>
            <p:nvPr/>
          </p:nvSpPr>
          <p:spPr>
            <a:xfrm>
              <a:off x="10690859" y="2226551"/>
              <a:ext cx="6204965" cy="71955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038331" y="2221991"/>
              <a:ext cx="5911596" cy="69021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1265809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95A82"/>
                </a:solidFill>
              </a:rPr>
              <a:t>Deploying </a:t>
            </a:r>
            <a:r>
              <a:rPr dirty="0" sz="5400">
                <a:solidFill>
                  <a:srgbClr val="095A82"/>
                </a:solidFill>
              </a:rPr>
              <a:t>an App in Kubernetes using</a:t>
            </a:r>
            <a:r>
              <a:rPr dirty="0" sz="5400" spc="-95">
                <a:solidFill>
                  <a:srgbClr val="095A82"/>
                </a:solidFill>
              </a:rPr>
              <a:t> </a:t>
            </a:r>
            <a:r>
              <a:rPr dirty="0" sz="5400">
                <a:solidFill>
                  <a:srgbClr val="095A82"/>
                </a:solidFill>
              </a:rPr>
              <a:t>YAML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937666" y="1806702"/>
            <a:ext cx="87274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Following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is 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YAML file for deploying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 apache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pod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with 3</a:t>
            </a:r>
            <a:r>
              <a:rPr dirty="0" sz="2400" spc="-11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replicas: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0496" y="2522220"/>
            <a:ext cx="7888605" cy="6661784"/>
          </a:xfrm>
          <a:prstGeom prst="rect">
            <a:avLst/>
          </a:prstGeom>
          <a:solidFill>
            <a:srgbClr val="56555A"/>
          </a:solidFill>
        </p:spPr>
        <p:txBody>
          <a:bodyPr wrap="square" lIns="0" tIns="18415" rIns="0" bIns="0" rtlCol="0" vert="horz">
            <a:spAutoFit/>
          </a:bodyPr>
          <a:lstStyle/>
          <a:p>
            <a:pPr marL="619125" marR="1589405" indent="-515620">
              <a:lnSpc>
                <a:spcPct val="100000"/>
              </a:lnSpc>
              <a:spcBef>
                <a:spcPts val="145"/>
              </a:spcBef>
            </a:pPr>
            <a:r>
              <a:rPr dirty="0" sz="2700">
                <a:solidFill>
                  <a:srgbClr val="FFFFFF"/>
                </a:solidFill>
                <a:latin typeface="Courier New"/>
                <a:cs typeface="Courier New"/>
              </a:rPr>
              <a:t>apiVersion: </a:t>
            </a:r>
            <a:r>
              <a:rPr dirty="0" sz="2700" spc="-5">
                <a:solidFill>
                  <a:srgbClr val="FFFFFF"/>
                </a:solidFill>
                <a:latin typeface="Courier New"/>
                <a:cs typeface="Courier New"/>
              </a:rPr>
              <a:t>extensions/v1beta1  kind:</a:t>
            </a:r>
            <a:r>
              <a:rPr dirty="0" sz="270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Courier New"/>
                <a:cs typeface="Courier New"/>
              </a:rPr>
              <a:t>Deployment</a:t>
            </a:r>
            <a:endParaRPr sz="2700">
              <a:latin typeface="Courier New"/>
              <a:cs typeface="Courier New"/>
            </a:endParaRPr>
          </a:p>
          <a:p>
            <a:pPr marL="1030605" marR="4580255" indent="-411480">
              <a:lnSpc>
                <a:spcPct val="100000"/>
              </a:lnSpc>
            </a:pPr>
            <a:r>
              <a:rPr dirty="0" sz="2700" spc="-5">
                <a:solidFill>
                  <a:srgbClr val="FFFFFF"/>
                </a:solidFill>
                <a:latin typeface="Courier New"/>
                <a:cs typeface="Courier New"/>
              </a:rPr>
              <a:t>metadata:  </a:t>
            </a:r>
            <a:r>
              <a:rPr dirty="0" sz="2700">
                <a:solidFill>
                  <a:srgbClr val="FFFFFF"/>
                </a:solidFill>
                <a:latin typeface="Courier New"/>
                <a:cs typeface="Courier New"/>
              </a:rPr>
              <a:t>name:</a:t>
            </a:r>
            <a:r>
              <a:rPr dirty="0" sz="27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Courier New"/>
                <a:cs typeface="Courier New"/>
              </a:rPr>
              <a:t>httpd</a:t>
            </a:r>
            <a:endParaRPr sz="2700">
              <a:latin typeface="Courier New"/>
              <a:cs typeface="Courier New"/>
            </a:endParaRPr>
          </a:p>
          <a:p>
            <a:pPr marL="619125">
              <a:lnSpc>
                <a:spcPct val="100000"/>
              </a:lnSpc>
            </a:pPr>
            <a:r>
              <a:rPr dirty="0" sz="2700" spc="-5">
                <a:solidFill>
                  <a:srgbClr val="FFFFFF"/>
                </a:solidFill>
                <a:latin typeface="Courier New"/>
                <a:cs typeface="Courier New"/>
              </a:rPr>
              <a:t>spec:</a:t>
            </a:r>
            <a:endParaRPr sz="2700">
              <a:latin typeface="Courier New"/>
              <a:cs typeface="Courier New"/>
            </a:endParaRPr>
          </a:p>
          <a:p>
            <a:pPr marL="1030605" marR="4582160">
              <a:lnSpc>
                <a:spcPct val="100000"/>
              </a:lnSpc>
            </a:pPr>
            <a:r>
              <a:rPr dirty="0" sz="2700">
                <a:solidFill>
                  <a:srgbClr val="FFFFFF"/>
                </a:solidFill>
                <a:latin typeface="Courier New"/>
                <a:cs typeface="Courier New"/>
              </a:rPr>
              <a:t>replicas:</a:t>
            </a:r>
            <a:r>
              <a:rPr dirty="0" sz="2700" spc="-10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700">
                <a:solidFill>
                  <a:srgbClr val="FFFFFF"/>
                </a:solidFill>
                <a:latin typeface="Courier New"/>
                <a:cs typeface="Courier New"/>
              </a:rPr>
              <a:t>3  template:</a:t>
            </a:r>
            <a:endParaRPr sz="2700">
              <a:latin typeface="Courier New"/>
              <a:cs typeface="Courier New"/>
            </a:endParaRPr>
          </a:p>
          <a:p>
            <a:pPr marL="1856739" marR="4580890" indent="-413384">
              <a:lnSpc>
                <a:spcPct val="100000"/>
              </a:lnSpc>
              <a:spcBef>
                <a:spcPts val="5"/>
              </a:spcBef>
            </a:pPr>
            <a:r>
              <a:rPr dirty="0" sz="2700" spc="-5">
                <a:solidFill>
                  <a:srgbClr val="FFFFFF"/>
                </a:solidFill>
                <a:latin typeface="Courier New"/>
                <a:cs typeface="Courier New"/>
              </a:rPr>
              <a:t>m</a:t>
            </a:r>
            <a:r>
              <a:rPr dirty="0" sz="2700" spc="5">
                <a:solidFill>
                  <a:srgbClr val="FFFFFF"/>
                </a:solidFill>
                <a:latin typeface="Courier New"/>
                <a:cs typeface="Courier New"/>
              </a:rPr>
              <a:t>et</a:t>
            </a:r>
            <a:r>
              <a:rPr dirty="0" sz="2700" spc="-5">
                <a:solidFill>
                  <a:srgbClr val="FFFFFF"/>
                </a:solidFill>
                <a:latin typeface="Courier New"/>
                <a:cs typeface="Courier New"/>
              </a:rPr>
              <a:t>ad</a:t>
            </a:r>
            <a:r>
              <a:rPr dirty="0" sz="2700" spc="5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dirty="0" sz="2700" spc="-5">
                <a:solidFill>
                  <a:srgbClr val="FFFFFF"/>
                </a:solidFill>
                <a:latin typeface="Courier New"/>
                <a:cs typeface="Courier New"/>
              </a:rPr>
              <a:t>ta:  </a:t>
            </a:r>
            <a:r>
              <a:rPr dirty="0" sz="2700" spc="5">
                <a:solidFill>
                  <a:srgbClr val="FFFFFF"/>
                </a:solidFill>
                <a:latin typeface="Courier New"/>
                <a:cs typeface="Courier New"/>
              </a:rPr>
              <a:t>l</a:t>
            </a:r>
            <a:r>
              <a:rPr dirty="0" sz="2700" spc="-5">
                <a:solidFill>
                  <a:srgbClr val="FFFFFF"/>
                </a:solidFill>
                <a:latin typeface="Courier New"/>
                <a:cs typeface="Courier New"/>
              </a:rPr>
              <a:t>ab</a:t>
            </a:r>
            <a:r>
              <a:rPr dirty="0" sz="2700" spc="5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dirty="0" sz="2700" spc="-5">
                <a:solidFill>
                  <a:srgbClr val="FFFFFF"/>
                </a:solidFill>
                <a:latin typeface="Courier New"/>
                <a:cs typeface="Courier New"/>
              </a:rPr>
              <a:t>ls:</a:t>
            </a:r>
            <a:endParaRPr sz="2700">
              <a:latin typeface="Courier New"/>
              <a:cs typeface="Courier New"/>
            </a:endParaRPr>
          </a:p>
          <a:p>
            <a:pPr marL="1649730" marR="3547110" indent="619760">
              <a:lnSpc>
                <a:spcPct val="100000"/>
              </a:lnSpc>
            </a:pPr>
            <a:r>
              <a:rPr dirty="0" sz="2700">
                <a:solidFill>
                  <a:srgbClr val="FFFFFF"/>
                </a:solidFill>
                <a:latin typeface="Courier New"/>
                <a:cs typeface="Courier New"/>
              </a:rPr>
              <a:t>app:</a:t>
            </a:r>
            <a:r>
              <a:rPr dirty="0" sz="2700" spc="-6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Courier New"/>
                <a:cs typeface="Courier New"/>
              </a:rPr>
              <a:t>httpd  spec:</a:t>
            </a:r>
            <a:endParaRPr sz="2700">
              <a:latin typeface="Courier New"/>
              <a:cs typeface="Courier New"/>
            </a:endParaRPr>
          </a:p>
          <a:p>
            <a:pPr marL="1856739">
              <a:lnSpc>
                <a:spcPct val="100000"/>
              </a:lnSpc>
            </a:pPr>
            <a:r>
              <a:rPr dirty="0" sz="2700" spc="-5">
                <a:solidFill>
                  <a:srgbClr val="FFFFFF"/>
                </a:solidFill>
                <a:latin typeface="Courier New"/>
                <a:cs typeface="Courier New"/>
              </a:rPr>
              <a:t>containers:</a:t>
            </a:r>
            <a:endParaRPr sz="2700">
              <a:latin typeface="Courier New"/>
              <a:cs typeface="Courier New"/>
            </a:endParaRPr>
          </a:p>
          <a:p>
            <a:pPr marL="2682875" marR="2101850" indent="-413384">
              <a:lnSpc>
                <a:spcPct val="100000"/>
              </a:lnSpc>
            </a:pPr>
            <a:r>
              <a:rPr dirty="0" sz="2700">
                <a:solidFill>
                  <a:srgbClr val="FFFFFF"/>
                </a:solidFill>
                <a:latin typeface="Courier New"/>
                <a:cs typeface="Courier New"/>
              </a:rPr>
              <a:t>- name:</a:t>
            </a:r>
            <a:r>
              <a:rPr dirty="0" sz="2700" spc="-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700">
                <a:solidFill>
                  <a:srgbClr val="FFFFFF"/>
                </a:solidFill>
                <a:latin typeface="Courier New"/>
                <a:cs typeface="Courier New"/>
              </a:rPr>
              <a:t>front-end  </a:t>
            </a:r>
            <a:r>
              <a:rPr dirty="0" sz="2700" spc="-5">
                <a:solidFill>
                  <a:srgbClr val="FFFFFF"/>
                </a:solidFill>
                <a:latin typeface="Courier New"/>
                <a:cs typeface="Courier New"/>
              </a:rPr>
              <a:t>image: </a:t>
            </a:r>
            <a:r>
              <a:rPr dirty="0" sz="2700">
                <a:solidFill>
                  <a:srgbClr val="FFFFFF"/>
                </a:solidFill>
                <a:latin typeface="Courier New"/>
                <a:cs typeface="Courier New"/>
              </a:rPr>
              <a:t>httpd  </a:t>
            </a:r>
            <a:r>
              <a:rPr dirty="0" sz="2700" spc="-5">
                <a:solidFill>
                  <a:srgbClr val="FFFFFF"/>
                </a:solidFill>
                <a:latin typeface="Courier New"/>
                <a:cs typeface="Courier New"/>
              </a:rPr>
              <a:t>ports:</a:t>
            </a:r>
            <a:endParaRPr sz="2700">
              <a:latin typeface="Courier New"/>
              <a:cs typeface="Courier New"/>
            </a:endParaRPr>
          </a:p>
          <a:p>
            <a:pPr marL="3094990">
              <a:lnSpc>
                <a:spcPct val="100000"/>
              </a:lnSpc>
            </a:pPr>
            <a:r>
              <a:rPr dirty="0" sz="2700">
                <a:solidFill>
                  <a:srgbClr val="FFFFFF"/>
                </a:solidFill>
                <a:latin typeface="Courier New"/>
                <a:cs typeface="Courier New"/>
              </a:rPr>
              <a:t>- containerPort:</a:t>
            </a:r>
            <a:r>
              <a:rPr dirty="0" sz="2700" spc="-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Courier New"/>
                <a:cs typeface="Courier New"/>
              </a:rPr>
              <a:t>80</a:t>
            </a:r>
            <a:endParaRPr sz="2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88689" y="9218777"/>
            <a:ext cx="126809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 spc="-25" b="1">
                <a:solidFill>
                  <a:srgbClr val="56555A"/>
                </a:solidFill>
                <a:latin typeface="Carlito"/>
                <a:cs typeface="Carlito"/>
              </a:rPr>
              <a:t>deploy.yaml</a:t>
            </a:r>
            <a:endParaRPr sz="195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904731" y="5059654"/>
            <a:ext cx="8525510" cy="878205"/>
            <a:chOff x="8904731" y="5059654"/>
            <a:chExt cx="8525510" cy="878205"/>
          </a:xfrm>
        </p:grpSpPr>
        <p:sp>
          <p:nvSpPr>
            <p:cNvPr id="7" name="object 7"/>
            <p:cNvSpPr/>
            <p:nvPr/>
          </p:nvSpPr>
          <p:spPr>
            <a:xfrm>
              <a:off x="8904731" y="5059654"/>
              <a:ext cx="8525256" cy="8778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30639" y="5085613"/>
              <a:ext cx="8423148" cy="7157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608" y="321563"/>
            <a:ext cx="17703165" cy="9970770"/>
            <a:chOff x="292608" y="321563"/>
            <a:chExt cx="17703165" cy="9970770"/>
          </a:xfrm>
        </p:grpSpPr>
        <p:sp>
          <p:nvSpPr>
            <p:cNvPr id="3" name="object 3"/>
            <p:cNvSpPr/>
            <p:nvPr/>
          </p:nvSpPr>
          <p:spPr>
            <a:xfrm>
              <a:off x="8831579" y="3307080"/>
              <a:ext cx="3186683" cy="56174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871965" y="3347465"/>
              <a:ext cx="3055620" cy="5486400"/>
            </a:xfrm>
            <a:custGeom>
              <a:avLst/>
              <a:gdLst/>
              <a:ahLst/>
              <a:cxnLst/>
              <a:rect l="l" t="t" r="r" b="b"/>
              <a:pathLst>
                <a:path w="3055620" h="5486400">
                  <a:moveTo>
                    <a:pt x="3055620" y="0"/>
                  </a:moveTo>
                  <a:lnTo>
                    <a:pt x="0" y="0"/>
                  </a:lnTo>
                  <a:lnTo>
                    <a:pt x="0" y="5486399"/>
                  </a:lnTo>
                  <a:lnTo>
                    <a:pt x="3055620" y="5486399"/>
                  </a:lnTo>
                  <a:lnTo>
                    <a:pt x="305562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1265809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95A82"/>
                </a:solidFill>
              </a:rPr>
              <a:t>Deploying </a:t>
            </a:r>
            <a:r>
              <a:rPr dirty="0" sz="5400">
                <a:solidFill>
                  <a:srgbClr val="095A82"/>
                </a:solidFill>
              </a:rPr>
              <a:t>an App in Kubernetes using</a:t>
            </a:r>
            <a:r>
              <a:rPr dirty="0" sz="5400" spc="-95">
                <a:solidFill>
                  <a:srgbClr val="095A82"/>
                </a:solidFill>
              </a:rPr>
              <a:t> </a:t>
            </a:r>
            <a:r>
              <a:rPr dirty="0" sz="5400">
                <a:solidFill>
                  <a:srgbClr val="095A82"/>
                </a:solidFill>
              </a:rPr>
              <a:t>YAML</a:t>
            </a:r>
            <a:endParaRPr sz="5400"/>
          </a:p>
        </p:txBody>
      </p:sp>
      <p:sp>
        <p:nvSpPr>
          <p:cNvPr id="6" name="object 6"/>
          <p:cNvSpPr txBox="1"/>
          <p:nvPr/>
        </p:nvSpPr>
        <p:spPr>
          <a:xfrm>
            <a:off x="937666" y="1824989"/>
            <a:ext cx="116414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Now you have </a:t>
            </a:r>
            <a:r>
              <a:rPr dirty="0" sz="2800" spc="-10">
                <a:solidFill>
                  <a:srgbClr val="5F5F5F"/>
                </a:solidFill>
                <a:latin typeface="Carlito"/>
                <a:cs typeface="Carlito"/>
              </a:rPr>
              <a:t>deployed </a:t>
            </a: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the </a:t>
            </a:r>
            <a:r>
              <a:rPr dirty="0" sz="2800" spc="-10">
                <a:solidFill>
                  <a:srgbClr val="5F5F5F"/>
                </a:solidFill>
                <a:latin typeface="Carlito"/>
                <a:cs typeface="Carlito"/>
              </a:rPr>
              <a:t>pods </a:t>
            </a: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to your cluster. But </a:t>
            </a:r>
            <a:r>
              <a:rPr dirty="0" sz="2800" spc="-10">
                <a:solidFill>
                  <a:srgbClr val="5F5F5F"/>
                </a:solidFill>
                <a:latin typeface="Carlito"/>
                <a:cs typeface="Carlito"/>
              </a:rPr>
              <a:t>how </a:t>
            </a: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to access these</a:t>
            </a:r>
            <a:r>
              <a:rPr dirty="0" sz="2800" spc="27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5F5F5F"/>
                </a:solidFill>
                <a:latin typeface="Carlito"/>
                <a:cs typeface="Carlito"/>
              </a:rPr>
              <a:t>pods?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71827" y="4032503"/>
            <a:ext cx="8479790" cy="4170045"/>
            <a:chOff x="1671827" y="4032503"/>
            <a:chExt cx="8479790" cy="4170045"/>
          </a:xfrm>
        </p:grpSpPr>
        <p:sp>
          <p:nvSpPr>
            <p:cNvPr id="8" name="object 8"/>
            <p:cNvSpPr/>
            <p:nvPr/>
          </p:nvSpPr>
          <p:spPr>
            <a:xfrm>
              <a:off x="9377934" y="4046981"/>
              <a:ext cx="759460" cy="954405"/>
            </a:xfrm>
            <a:custGeom>
              <a:avLst/>
              <a:gdLst/>
              <a:ahLst/>
              <a:cxnLst/>
              <a:rect l="l" t="t" r="r" b="b"/>
              <a:pathLst>
                <a:path w="759459" h="954404">
                  <a:moveTo>
                    <a:pt x="379475" y="0"/>
                  </a:moveTo>
                  <a:lnTo>
                    <a:pt x="311272" y="2563"/>
                  </a:lnTo>
                  <a:lnTo>
                    <a:pt x="247076" y="9954"/>
                  </a:lnTo>
                  <a:lnTo>
                    <a:pt x="187960" y="21721"/>
                  </a:lnTo>
                  <a:lnTo>
                    <a:pt x="134996" y="37415"/>
                  </a:lnTo>
                  <a:lnTo>
                    <a:pt x="89257" y="56583"/>
                  </a:lnTo>
                  <a:lnTo>
                    <a:pt x="51816" y="78777"/>
                  </a:lnTo>
                  <a:lnTo>
                    <a:pt x="6114" y="130438"/>
                  </a:lnTo>
                  <a:lnTo>
                    <a:pt x="0" y="159003"/>
                  </a:lnTo>
                  <a:lnTo>
                    <a:pt x="0" y="795019"/>
                  </a:lnTo>
                  <a:lnTo>
                    <a:pt x="23744" y="850478"/>
                  </a:lnTo>
                  <a:lnTo>
                    <a:pt x="89257" y="897440"/>
                  </a:lnTo>
                  <a:lnTo>
                    <a:pt x="134996" y="916608"/>
                  </a:lnTo>
                  <a:lnTo>
                    <a:pt x="187960" y="932302"/>
                  </a:lnTo>
                  <a:lnTo>
                    <a:pt x="247076" y="944069"/>
                  </a:lnTo>
                  <a:lnTo>
                    <a:pt x="311272" y="951460"/>
                  </a:lnTo>
                  <a:lnTo>
                    <a:pt x="379475" y="954023"/>
                  </a:lnTo>
                  <a:lnTo>
                    <a:pt x="447679" y="951460"/>
                  </a:lnTo>
                  <a:lnTo>
                    <a:pt x="511875" y="944069"/>
                  </a:lnTo>
                  <a:lnTo>
                    <a:pt x="570991" y="932302"/>
                  </a:lnTo>
                  <a:lnTo>
                    <a:pt x="623955" y="916608"/>
                  </a:lnTo>
                  <a:lnTo>
                    <a:pt x="669694" y="897440"/>
                  </a:lnTo>
                  <a:lnTo>
                    <a:pt x="707135" y="875246"/>
                  </a:lnTo>
                  <a:lnTo>
                    <a:pt x="752837" y="823585"/>
                  </a:lnTo>
                  <a:lnTo>
                    <a:pt x="758951" y="795019"/>
                  </a:lnTo>
                  <a:lnTo>
                    <a:pt x="758951" y="159003"/>
                  </a:lnTo>
                  <a:lnTo>
                    <a:pt x="735207" y="103545"/>
                  </a:lnTo>
                  <a:lnTo>
                    <a:pt x="669694" y="56583"/>
                  </a:lnTo>
                  <a:lnTo>
                    <a:pt x="623955" y="37415"/>
                  </a:lnTo>
                  <a:lnTo>
                    <a:pt x="570991" y="21721"/>
                  </a:lnTo>
                  <a:lnTo>
                    <a:pt x="511875" y="9954"/>
                  </a:lnTo>
                  <a:lnTo>
                    <a:pt x="447679" y="2563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4EAC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377934" y="4046981"/>
              <a:ext cx="759460" cy="954405"/>
            </a:xfrm>
            <a:custGeom>
              <a:avLst/>
              <a:gdLst/>
              <a:ahLst/>
              <a:cxnLst/>
              <a:rect l="l" t="t" r="r" b="b"/>
              <a:pathLst>
                <a:path w="759459" h="954404">
                  <a:moveTo>
                    <a:pt x="758951" y="159003"/>
                  </a:moveTo>
                  <a:lnTo>
                    <a:pt x="735207" y="214462"/>
                  </a:lnTo>
                  <a:lnTo>
                    <a:pt x="669694" y="261424"/>
                  </a:lnTo>
                  <a:lnTo>
                    <a:pt x="623955" y="280592"/>
                  </a:lnTo>
                  <a:lnTo>
                    <a:pt x="570991" y="296286"/>
                  </a:lnTo>
                  <a:lnTo>
                    <a:pt x="511875" y="308053"/>
                  </a:lnTo>
                  <a:lnTo>
                    <a:pt x="447679" y="315444"/>
                  </a:lnTo>
                  <a:lnTo>
                    <a:pt x="379475" y="318007"/>
                  </a:lnTo>
                  <a:lnTo>
                    <a:pt x="311272" y="315444"/>
                  </a:lnTo>
                  <a:lnTo>
                    <a:pt x="247076" y="308053"/>
                  </a:lnTo>
                  <a:lnTo>
                    <a:pt x="187960" y="296286"/>
                  </a:lnTo>
                  <a:lnTo>
                    <a:pt x="134996" y="280592"/>
                  </a:lnTo>
                  <a:lnTo>
                    <a:pt x="89257" y="261424"/>
                  </a:lnTo>
                  <a:lnTo>
                    <a:pt x="51816" y="239230"/>
                  </a:lnTo>
                  <a:lnTo>
                    <a:pt x="6114" y="187569"/>
                  </a:lnTo>
                  <a:lnTo>
                    <a:pt x="0" y="159003"/>
                  </a:lnTo>
                </a:path>
                <a:path w="759459" h="954404">
                  <a:moveTo>
                    <a:pt x="0" y="159003"/>
                  </a:moveTo>
                  <a:lnTo>
                    <a:pt x="23744" y="103545"/>
                  </a:lnTo>
                  <a:lnTo>
                    <a:pt x="89257" y="56583"/>
                  </a:lnTo>
                  <a:lnTo>
                    <a:pt x="134996" y="37415"/>
                  </a:lnTo>
                  <a:lnTo>
                    <a:pt x="187960" y="21721"/>
                  </a:lnTo>
                  <a:lnTo>
                    <a:pt x="247076" y="9954"/>
                  </a:lnTo>
                  <a:lnTo>
                    <a:pt x="311272" y="2563"/>
                  </a:lnTo>
                  <a:lnTo>
                    <a:pt x="379475" y="0"/>
                  </a:lnTo>
                  <a:lnTo>
                    <a:pt x="447679" y="2563"/>
                  </a:lnTo>
                  <a:lnTo>
                    <a:pt x="511875" y="9954"/>
                  </a:lnTo>
                  <a:lnTo>
                    <a:pt x="570991" y="21721"/>
                  </a:lnTo>
                  <a:lnTo>
                    <a:pt x="623955" y="37415"/>
                  </a:lnTo>
                  <a:lnTo>
                    <a:pt x="669694" y="56583"/>
                  </a:lnTo>
                  <a:lnTo>
                    <a:pt x="707135" y="78777"/>
                  </a:lnTo>
                  <a:lnTo>
                    <a:pt x="752837" y="130438"/>
                  </a:lnTo>
                  <a:lnTo>
                    <a:pt x="758951" y="159003"/>
                  </a:lnTo>
                  <a:lnTo>
                    <a:pt x="758951" y="795019"/>
                  </a:lnTo>
                  <a:lnTo>
                    <a:pt x="735207" y="850478"/>
                  </a:lnTo>
                  <a:lnTo>
                    <a:pt x="669694" y="897440"/>
                  </a:lnTo>
                  <a:lnTo>
                    <a:pt x="623955" y="916608"/>
                  </a:lnTo>
                  <a:lnTo>
                    <a:pt x="570991" y="932302"/>
                  </a:lnTo>
                  <a:lnTo>
                    <a:pt x="511875" y="944069"/>
                  </a:lnTo>
                  <a:lnTo>
                    <a:pt x="447679" y="951460"/>
                  </a:lnTo>
                  <a:lnTo>
                    <a:pt x="379475" y="954023"/>
                  </a:lnTo>
                  <a:lnTo>
                    <a:pt x="311272" y="951460"/>
                  </a:lnTo>
                  <a:lnTo>
                    <a:pt x="247076" y="944069"/>
                  </a:lnTo>
                  <a:lnTo>
                    <a:pt x="187960" y="932302"/>
                  </a:lnTo>
                  <a:lnTo>
                    <a:pt x="134996" y="916608"/>
                  </a:lnTo>
                  <a:lnTo>
                    <a:pt x="89257" y="897440"/>
                  </a:lnTo>
                  <a:lnTo>
                    <a:pt x="51816" y="875246"/>
                  </a:lnTo>
                  <a:lnTo>
                    <a:pt x="6114" y="823585"/>
                  </a:lnTo>
                  <a:lnTo>
                    <a:pt x="0" y="795019"/>
                  </a:lnTo>
                  <a:lnTo>
                    <a:pt x="0" y="159003"/>
                  </a:lnTo>
                  <a:close/>
                </a:path>
              </a:pathLst>
            </a:custGeom>
            <a:ln w="28956">
              <a:solidFill>
                <a:srgbClr val="56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377934" y="5564885"/>
              <a:ext cx="759460" cy="954405"/>
            </a:xfrm>
            <a:custGeom>
              <a:avLst/>
              <a:gdLst/>
              <a:ahLst/>
              <a:cxnLst/>
              <a:rect l="l" t="t" r="r" b="b"/>
              <a:pathLst>
                <a:path w="759459" h="954404">
                  <a:moveTo>
                    <a:pt x="379475" y="0"/>
                  </a:moveTo>
                  <a:lnTo>
                    <a:pt x="311272" y="2563"/>
                  </a:lnTo>
                  <a:lnTo>
                    <a:pt x="247076" y="9954"/>
                  </a:lnTo>
                  <a:lnTo>
                    <a:pt x="187960" y="21721"/>
                  </a:lnTo>
                  <a:lnTo>
                    <a:pt x="134996" y="37415"/>
                  </a:lnTo>
                  <a:lnTo>
                    <a:pt x="89257" y="56583"/>
                  </a:lnTo>
                  <a:lnTo>
                    <a:pt x="51816" y="78777"/>
                  </a:lnTo>
                  <a:lnTo>
                    <a:pt x="6114" y="130438"/>
                  </a:lnTo>
                  <a:lnTo>
                    <a:pt x="0" y="159003"/>
                  </a:lnTo>
                  <a:lnTo>
                    <a:pt x="0" y="795019"/>
                  </a:lnTo>
                  <a:lnTo>
                    <a:pt x="23744" y="850478"/>
                  </a:lnTo>
                  <a:lnTo>
                    <a:pt x="89257" y="897440"/>
                  </a:lnTo>
                  <a:lnTo>
                    <a:pt x="134996" y="916608"/>
                  </a:lnTo>
                  <a:lnTo>
                    <a:pt x="187960" y="932302"/>
                  </a:lnTo>
                  <a:lnTo>
                    <a:pt x="247076" y="944069"/>
                  </a:lnTo>
                  <a:lnTo>
                    <a:pt x="311272" y="951460"/>
                  </a:lnTo>
                  <a:lnTo>
                    <a:pt x="379475" y="954024"/>
                  </a:lnTo>
                  <a:lnTo>
                    <a:pt x="447679" y="951460"/>
                  </a:lnTo>
                  <a:lnTo>
                    <a:pt x="511875" y="944069"/>
                  </a:lnTo>
                  <a:lnTo>
                    <a:pt x="570991" y="932302"/>
                  </a:lnTo>
                  <a:lnTo>
                    <a:pt x="623955" y="916608"/>
                  </a:lnTo>
                  <a:lnTo>
                    <a:pt x="669694" y="897440"/>
                  </a:lnTo>
                  <a:lnTo>
                    <a:pt x="707135" y="875246"/>
                  </a:lnTo>
                  <a:lnTo>
                    <a:pt x="752837" y="823585"/>
                  </a:lnTo>
                  <a:lnTo>
                    <a:pt x="758951" y="795019"/>
                  </a:lnTo>
                  <a:lnTo>
                    <a:pt x="758951" y="159003"/>
                  </a:lnTo>
                  <a:lnTo>
                    <a:pt x="735207" y="103545"/>
                  </a:lnTo>
                  <a:lnTo>
                    <a:pt x="669694" y="56583"/>
                  </a:lnTo>
                  <a:lnTo>
                    <a:pt x="623955" y="37415"/>
                  </a:lnTo>
                  <a:lnTo>
                    <a:pt x="570991" y="21721"/>
                  </a:lnTo>
                  <a:lnTo>
                    <a:pt x="511875" y="9954"/>
                  </a:lnTo>
                  <a:lnTo>
                    <a:pt x="447679" y="2563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4EAC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377934" y="5564885"/>
              <a:ext cx="759460" cy="954405"/>
            </a:xfrm>
            <a:custGeom>
              <a:avLst/>
              <a:gdLst/>
              <a:ahLst/>
              <a:cxnLst/>
              <a:rect l="l" t="t" r="r" b="b"/>
              <a:pathLst>
                <a:path w="759459" h="954404">
                  <a:moveTo>
                    <a:pt x="758951" y="159003"/>
                  </a:moveTo>
                  <a:lnTo>
                    <a:pt x="735207" y="214462"/>
                  </a:lnTo>
                  <a:lnTo>
                    <a:pt x="669694" y="261424"/>
                  </a:lnTo>
                  <a:lnTo>
                    <a:pt x="623955" y="280592"/>
                  </a:lnTo>
                  <a:lnTo>
                    <a:pt x="570991" y="296286"/>
                  </a:lnTo>
                  <a:lnTo>
                    <a:pt x="511875" y="308053"/>
                  </a:lnTo>
                  <a:lnTo>
                    <a:pt x="447679" y="315444"/>
                  </a:lnTo>
                  <a:lnTo>
                    <a:pt x="379475" y="318008"/>
                  </a:lnTo>
                  <a:lnTo>
                    <a:pt x="311272" y="315444"/>
                  </a:lnTo>
                  <a:lnTo>
                    <a:pt x="247076" y="308053"/>
                  </a:lnTo>
                  <a:lnTo>
                    <a:pt x="187960" y="296286"/>
                  </a:lnTo>
                  <a:lnTo>
                    <a:pt x="134996" y="280592"/>
                  </a:lnTo>
                  <a:lnTo>
                    <a:pt x="89257" y="261424"/>
                  </a:lnTo>
                  <a:lnTo>
                    <a:pt x="51816" y="239230"/>
                  </a:lnTo>
                  <a:lnTo>
                    <a:pt x="6114" y="187569"/>
                  </a:lnTo>
                  <a:lnTo>
                    <a:pt x="0" y="159003"/>
                  </a:lnTo>
                </a:path>
                <a:path w="759459" h="954404">
                  <a:moveTo>
                    <a:pt x="0" y="159003"/>
                  </a:moveTo>
                  <a:lnTo>
                    <a:pt x="23744" y="103545"/>
                  </a:lnTo>
                  <a:lnTo>
                    <a:pt x="89257" y="56583"/>
                  </a:lnTo>
                  <a:lnTo>
                    <a:pt x="134996" y="37415"/>
                  </a:lnTo>
                  <a:lnTo>
                    <a:pt x="187960" y="21721"/>
                  </a:lnTo>
                  <a:lnTo>
                    <a:pt x="247076" y="9954"/>
                  </a:lnTo>
                  <a:lnTo>
                    <a:pt x="311272" y="2563"/>
                  </a:lnTo>
                  <a:lnTo>
                    <a:pt x="379475" y="0"/>
                  </a:lnTo>
                  <a:lnTo>
                    <a:pt x="447679" y="2563"/>
                  </a:lnTo>
                  <a:lnTo>
                    <a:pt x="511875" y="9954"/>
                  </a:lnTo>
                  <a:lnTo>
                    <a:pt x="570991" y="21721"/>
                  </a:lnTo>
                  <a:lnTo>
                    <a:pt x="623955" y="37415"/>
                  </a:lnTo>
                  <a:lnTo>
                    <a:pt x="669694" y="56583"/>
                  </a:lnTo>
                  <a:lnTo>
                    <a:pt x="707135" y="78777"/>
                  </a:lnTo>
                  <a:lnTo>
                    <a:pt x="752837" y="130438"/>
                  </a:lnTo>
                  <a:lnTo>
                    <a:pt x="758951" y="159003"/>
                  </a:lnTo>
                  <a:lnTo>
                    <a:pt x="758951" y="795019"/>
                  </a:lnTo>
                  <a:lnTo>
                    <a:pt x="735207" y="850478"/>
                  </a:lnTo>
                  <a:lnTo>
                    <a:pt x="669694" y="897440"/>
                  </a:lnTo>
                  <a:lnTo>
                    <a:pt x="623955" y="916608"/>
                  </a:lnTo>
                  <a:lnTo>
                    <a:pt x="570991" y="932302"/>
                  </a:lnTo>
                  <a:lnTo>
                    <a:pt x="511875" y="944069"/>
                  </a:lnTo>
                  <a:lnTo>
                    <a:pt x="447679" y="951460"/>
                  </a:lnTo>
                  <a:lnTo>
                    <a:pt x="379475" y="954024"/>
                  </a:lnTo>
                  <a:lnTo>
                    <a:pt x="311272" y="951460"/>
                  </a:lnTo>
                  <a:lnTo>
                    <a:pt x="247076" y="944069"/>
                  </a:lnTo>
                  <a:lnTo>
                    <a:pt x="187960" y="932302"/>
                  </a:lnTo>
                  <a:lnTo>
                    <a:pt x="134996" y="916608"/>
                  </a:lnTo>
                  <a:lnTo>
                    <a:pt x="89257" y="897440"/>
                  </a:lnTo>
                  <a:lnTo>
                    <a:pt x="51816" y="875246"/>
                  </a:lnTo>
                  <a:lnTo>
                    <a:pt x="6114" y="823585"/>
                  </a:lnTo>
                  <a:lnTo>
                    <a:pt x="0" y="795019"/>
                  </a:lnTo>
                  <a:lnTo>
                    <a:pt x="0" y="159003"/>
                  </a:lnTo>
                  <a:close/>
                </a:path>
              </a:pathLst>
            </a:custGeom>
            <a:ln w="28956">
              <a:solidFill>
                <a:srgbClr val="56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377934" y="7235189"/>
              <a:ext cx="759460" cy="952500"/>
            </a:xfrm>
            <a:custGeom>
              <a:avLst/>
              <a:gdLst/>
              <a:ahLst/>
              <a:cxnLst/>
              <a:rect l="l" t="t" r="r" b="b"/>
              <a:pathLst>
                <a:path w="759459" h="952500">
                  <a:moveTo>
                    <a:pt x="379475" y="0"/>
                  </a:moveTo>
                  <a:lnTo>
                    <a:pt x="311272" y="2559"/>
                  </a:lnTo>
                  <a:lnTo>
                    <a:pt x="247076" y="9937"/>
                  </a:lnTo>
                  <a:lnTo>
                    <a:pt x="187960" y="21684"/>
                  </a:lnTo>
                  <a:lnTo>
                    <a:pt x="134996" y="37350"/>
                  </a:lnTo>
                  <a:lnTo>
                    <a:pt x="89257" y="56487"/>
                  </a:lnTo>
                  <a:lnTo>
                    <a:pt x="51816" y="78645"/>
                  </a:lnTo>
                  <a:lnTo>
                    <a:pt x="6114" y="130226"/>
                  </a:lnTo>
                  <a:lnTo>
                    <a:pt x="0" y="158749"/>
                  </a:lnTo>
                  <a:lnTo>
                    <a:pt x="0" y="793749"/>
                  </a:lnTo>
                  <a:lnTo>
                    <a:pt x="23744" y="849124"/>
                  </a:lnTo>
                  <a:lnTo>
                    <a:pt x="89257" y="896012"/>
                  </a:lnTo>
                  <a:lnTo>
                    <a:pt x="134996" y="915149"/>
                  </a:lnTo>
                  <a:lnTo>
                    <a:pt x="187960" y="930815"/>
                  </a:lnTo>
                  <a:lnTo>
                    <a:pt x="247076" y="942562"/>
                  </a:lnTo>
                  <a:lnTo>
                    <a:pt x="311272" y="949940"/>
                  </a:lnTo>
                  <a:lnTo>
                    <a:pt x="379475" y="952499"/>
                  </a:lnTo>
                  <a:lnTo>
                    <a:pt x="447679" y="949940"/>
                  </a:lnTo>
                  <a:lnTo>
                    <a:pt x="511875" y="942562"/>
                  </a:lnTo>
                  <a:lnTo>
                    <a:pt x="570991" y="930815"/>
                  </a:lnTo>
                  <a:lnTo>
                    <a:pt x="623955" y="915149"/>
                  </a:lnTo>
                  <a:lnTo>
                    <a:pt x="669694" y="896012"/>
                  </a:lnTo>
                  <a:lnTo>
                    <a:pt x="707135" y="873854"/>
                  </a:lnTo>
                  <a:lnTo>
                    <a:pt x="752837" y="822273"/>
                  </a:lnTo>
                  <a:lnTo>
                    <a:pt x="758951" y="793749"/>
                  </a:lnTo>
                  <a:lnTo>
                    <a:pt x="758951" y="158749"/>
                  </a:lnTo>
                  <a:lnTo>
                    <a:pt x="735207" y="103375"/>
                  </a:lnTo>
                  <a:lnTo>
                    <a:pt x="669694" y="56487"/>
                  </a:lnTo>
                  <a:lnTo>
                    <a:pt x="623955" y="37350"/>
                  </a:lnTo>
                  <a:lnTo>
                    <a:pt x="570991" y="21684"/>
                  </a:lnTo>
                  <a:lnTo>
                    <a:pt x="511875" y="9937"/>
                  </a:lnTo>
                  <a:lnTo>
                    <a:pt x="447679" y="2559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4EAC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377934" y="7235189"/>
              <a:ext cx="759460" cy="952500"/>
            </a:xfrm>
            <a:custGeom>
              <a:avLst/>
              <a:gdLst/>
              <a:ahLst/>
              <a:cxnLst/>
              <a:rect l="l" t="t" r="r" b="b"/>
              <a:pathLst>
                <a:path w="759459" h="952500">
                  <a:moveTo>
                    <a:pt x="758951" y="158749"/>
                  </a:moveTo>
                  <a:lnTo>
                    <a:pt x="735207" y="214124"/>
                  </a:lnTo>
                  <a:lnTo>
                    <a:pt x="669694" y="261012"/>
                  </a:lnTo>
                  <a:lnTo>
                    <a:pt x="623955" y="280149"/>
                  </a:lnTo>
                  <a:lnTo>
                    <a:pt x="570991" y="295815"/>
                  </a:lnTo>
                  <a:lnTo>
                    <a:pt x="511875" y="307562"/>
                  </a:lnTo>
                  <a:lnTo>
                    <a:pt x="447679" y="314940"/>
                  </a:lnTo>
                  <a:lnTo>
                    <a:pt x="379475" y="317499"/>
                  </a:lnTo>
                  <a:lnTo>
                    <a:pt x="311272" y="314940"/>
                  </a:lnTo>
                  <a:lnTo>
                    <a:pt x="247076" y="307562"/>
                  </a:lnTo>
                  <a:lnTo>
                    <a:pt x="187960" y="295815"/>
                  </a:lnTo>
                  <a:lnTo>
                    <a:pt x="134996" y="280149"/>
                  </a:lnTo>
                  <a:lnTo>
                    <a:pt x="89257" y="261012"/>
                  </a:lnTo>
                  <a:lnTo>
                    <a:pt x="51816" y="238854"/>
                  </a:lnTo>
                  <a:lnTo>
                    <a:pt x="6114" y="187273"/>
                  </a:lnTo>
                  <a:lnTo>
                    <a:pt x="0" y="158749"/>
                  </a:lnTo>
                </a:path>
                <a:path w="759459" h="952500">
                  <a:moveTo>
                    <a:pt x="0" y="158749"/>
                  </a:moveTo>
                  <a:lnTo>
                    <a:pt x="23744" y="103375"/>
                  </a:lnTo>
                  <a:lnTo>
                    <a:pt x="89257" y="56487"/>
                  </a:lnTo>
                  <a:lnTo>
                    <a:pt x="134996" y="37350"/>
                  </a:lnTo>
                  <a:lnTo>
                    <a:pt x="187960" y="21684"/>
                  </a:lnTo>
                  <a:lnTo>
                    <a:pt x="247076" y="9937"/>
                  </a:lnTo>
                  <a:lnTo>
                    <a:pt x="311272" y="2559"/>
                  </a:lnTo>
                  <a:lnTo>
                    <a:pt x="379475" y="0"/>
                  </a:lnTo>
                  <a:lnTo>
                    <a:pt x="447679" y="2559"/>
                  </a:lnTo>
                  <a:lnTo>
                    <a:pt x="511875" y="9937"/>
                  </a:lnTo>
                  <a:lnTo>
                    <a:pt x="570991" y="21684"/>
                  </a:lnTo>
                  <a:lnTo>
                    <a:pt x="623955" y="37350"/>
                  </a:lnTo>
                  <a:lnTo>
                    <a:pt x="669694" y="56487"/>
                  </a:lnTo>
                  <a:lnTo>
                    <a:pt x="707135" y="78645"/>
                  </a:lnTo>
                  <a:lnTo>
                    <a:pt x="752837" y="130226"/>
                  </a:lnTo>
                  <a:lnTo>
                    <a:pt x="758951" y="158749"/>
                  </a:lnTo>
                  <a:lnTo>
                    <a:pt x="758951" y="793749"/>
                  </a:lnTo>
                  <a:lnTo>
                    <a:pt x="735207" y="849124"/>
                  </a:lnTo>
                  <a:lnTo>
                    <a:pt x="669694" y="896012"/>
                  </a:lnTo>
                  <a:lnTo>
                    <a:pt x="623955" y="915149"/>
                  </a:lnTo>
                  <a:lnTo>
                    <a:pt x="570991" y="930815"/>
                  </a:lnTo>
                  <a:lnTo>
                    <a:pt x="511875" y="942562"/>
                  </a:lnTo>
                  <a:lnTo>
                    <a:pt x="447679" y="949940"/>
                  </a:lnTo>
                  <a:lnTo>
                    <a:pt x="379475" y="952499"/>
                  </a:lnTo>
                  <a:lnTo>
                    <a:pt x="311272" y="949940"/>
                  </a:lnTo>
                  <a:lnTo>
                    <a:pt x="247076" y="942562"/>
                  </a:lnTo>
                  <a:lnTo>
                    <a:pt x="187960" y="930815"/>
                  </a:lnTo>
                  <a:lnTo>
                    <a:pt x="134996" y="915149"/>
                  </a:lnTo>
                  <a:lnTo>
                    <a:pt x="89257" y="896012"/>
                  </a:lnTo>
                  <a:lnTo>
                    <a:pt x="51816" y="873854"/>
                  </a:lnTo>
                  <a:lnTo>
                    <a:pt x="6114" y="822273"/>
                  </a:lnTo>
                  <a:lnTo>
                    <a:pt x="0" y="793749"/>
                  </a:lnTo>
                  <a:lnTo>
                    <a:pt x="0" y="158749"/>
                  </a:lnTo>
                  <a:close/>
                </a:path>
              </a:pathLst>
            </a:custGeom>
            <a:ln w="28956">
              <a:solidFill>
                <a:srgbClr val="56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71827" y="4622291"/>
              <a:ext cx="5073396" cy="20726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16023" y="4783835"/>
              <a:ext cx="5049012" cy="18394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712213" y="4662677"/>
              <a:ext cx="4942840" cy="1941830"/>
            </a:xfrm>
            <a:custGeom>
              <a:avLst/>
              <a:gdLst/>
              <a:ahLst/>
              <a:cxnLst/>
              <a:rect l="l" t="t" r="r" b="b"/>
              <a:pathLst>
                <a:path w="4942840" h="1941829">
                  <a:moveTo>
                    <a:pt x="4618736" y="0"/>
                  </a:moveTo>
                  <a:lnTo>
                    <a:pt x="323596" y="0"/>
                  </a:lnTo>
                  <a:lnTo>
                    <a:pt x="275783" y="3509"/>
                  </a:lnTo>
                  <a:lnTo>
                    <a:pt x="230147" y="13703"/>
                  </a:lnTo>
                  <a:lnTo>
                    <a:pt x="187188" y="30080"/>
                  </a:lnTo>
                  <a:lnTo>
                    <a:pt x="147407" y="52140"/>
                  </a:lnTo>
                  <a:lnTo>
                    <a:pt x="111304" y="79382"/>
                  </a:lnTo>
                  <a:lnTo>
                    <a:pt x="79382" y="111304"/>
                  </a:lnTo>
                  <a:lnTo>
                    <a:pt x="52140" y="147407"/>
                  </a:lnTo>
                  <a:lnTo>
                    <a:pt x="30080" y="187188"/>
                  </a:lnTo>
                  <a:lnTo>
                    <a:pt x="13703" y="230147"/>
                  </a:lnTo>
                  <a:lnTo>
                    <a:pt x="3509" y="275783"/>
                  </a:lnTo>
                  <a:lnTo>
                    <a:pt x="0" y="323596"/>
                  </a:lnTo>
                  <a:lnTo>
                    <a:pt x="0" y="1617980"/>
                  </a:lnTo>
                  <a:lnTo>
                    <a:pt x="3509" y="1665792"/>
                  </a:lnTo>
                  <a:lnTo>
                    <a:pt x="13703" y="1711428"/>
                  </a:lnTo>
                  <a:lnTo>
                    <a:pt x="30080" y="1754387"/>
                  </a:lnTo>
                  <a:lnTo>
                    <a:pt x="52140" y="1794168"/>
                  </a:lnTo>
                  <a:lnTo>
                    <a:pt x="79382" y="1830271"/>
                  </a:lnTo>
                  <a:lnTo>
                    <a:pt x="111304" y="1862193"/>
                  </a:lnTo>
                  <a:lnTo>
                    <a:pt x="147407" y="1889435"/>
                  </a:lnTo>
                  <a:lnTo>
                    <a:pt x="187188" y="1911495"/>
                  </a:lnTo>
                  <a:lnTo>
                    <a:pt x="230147" y="1927872"/>
                  </a:lnTo>
                  <a:lnTo>
                    <a:pt x="275783" y="1938066"/>
                  </a:lnTo>
                  <a:lnTo>
                    <a:pt x="323596" y="1941576"/>
                  </a:lnTo>
                  <a:lnTo>
                    <a:pt x="4618736" y="1941576"/>
                  </a:lnTo>
                  <a:lnTo>
                    <a:pt x="4666548" y="1938066"/>
                  </a:lnTo>
                  <a:lnTo>
                    <a:pt x="4712184" y="1927872"/>
                  </a:lnTo>
                  <a:lnTo>
                    <a:pt x="4755143" y="1911495"/>
                  </a:lnTo>
                  <a:lnTo>
                    <a:pt x="4794924" y="1889435"/>
                  </a:lnTo>
                  <a:lnTo>
                    <a:pt x="4831027" y="1862193"/>
                  </a:lnTo>
                  <a:lnTo>
                    <a:pt x="4862949" y="1830271"/>
                  </a:lnTo>
                  <a:lnTo>
                    <a:pt x="4890191" y="1794168"/>
                  </a:lnTo>
                  <a:lnTo>
                    <a:pt x="4912251" y="1754387"/>
                  </a:lnTo>
                  <a:lnTo>
                    <a:pt x="4928628" y="1711428"/>
                  </a:lnTo>
                  <a:lnTo>
                    <a:pt x="4938822" y="1665792"/>
                  </a:lnTo>
                  <a:lnTo>
                    <a:pt x="4942332" y="1617980"/>
                  </a:lnTo>
                  <a:lnTo>
                    <a:pt x="4942332" y="323596"/>
                  </a:lnTo>
                  <a:lnTo>
                    <a:pt x="4938822" y="275783"/>
                  </a:lnTo>
                  <a:lnTo>
                    <a:pt x="4928628" y="230147"/>
                  </a:lnTo>
                  <a:lnTo>
                    <a:pt x="4912251" y="187188"/>
                  </a:lnTo>
                  <a:lnTo>
                    <a:pt x="4890191" y="147407"/>
                  </a:lnTo>
                  <a:lnTo>
                    <a:pt x="4862949" y="111304"/>
                  </a:lnTo>
                  <a:lnTo>
                    <a:pt x="4831027" y="79382"/>
                  </a:lnTo>
                  <a:lnTo>
                    <a:pt x="4794924" y="52140"/>
                  </a:lnTo>
                  <a:lnTo>
                    <a:pt x="4755143" y="30080"/>
                  </a:lnTo>
                  <a:lnTo>
                    <a:pt x="4712184" y="13703"/>
                  </a:lnTo>
                  <a:lnTo>
                    <a:pt x="4666548" y="3509"/>
                  </a:lnTo>
                  <a:lnTo>
                    <a:pt x="46187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712213" y="4662677"/>
              <a:ext cx="4942840" cy="1941830"/>
            </a:xfrm>
            <a:custGeom>
              <a:avLst/>
              <a:gdLst/>
              <a:ahLst/>
              <a:cxnLst/>
              <a:rect l="l" t="t" r="r" b="b"/>
              <a:pathLst>
                <a:path w="4942840" h="1941829">
                  <a:moveTo>
                    <a:pt x="0" y="323596"/>
                  </a:moveTo>
                  <a:lnTo>
                    <a:pt x="3509" y="275783"/>
                  </a:lnTo>
                  <a:lnTo>
                    <a:pt x="13703" y="230147"/>
                  </a:lnTo>
                  <a:lnTo>
                    <a:pt x="30080" y="187188"/>
                  </a:lnTo>
                  <a:lnTo>
                    <a:pt x="52140" y="147407"/>
                  </a:lnTo>
                  <a:lnTo>
                    <a:pt x="79382" y="111304"/>
                  </a:lnTo>
                  <a:lnTo>
                    <a:pt x="111304" y="79382"/>
                  </a:lnTo>
                  <a:lnTo>
                    <a:pt x="147407" y="52140"/>
                  </a:lnTo>
                  <a:lnTo>
                    <a:pt x="187188" y="30080"/>
                  </a:lnTo>
                  <a:lnTo>
                    <a:pt x="230147" y="13703"/>
                  </a:lnTo>
                  <a:lnTo>
                    <a:pt x="275783" y="3509"/>
                  </a:lnTo>
                  <a:lnTo>
                    <a:pt x="323596" y="0"/>
                  </a:lnTo>
                  <a:lnTo>
                    <a:pt x="4618736" y="0"/>
                  </a:lnTo>
                  <a:lnTo>
                    <a:pt x="4666548" y="3509"/>
                  </a:lnTo>
                  <a:lnTo>
                    <a:pt x="4712184" y="13703"/>
                  </a:lnTo>
                  <a:lnTo>
                    <a:pt x="4755143" y="30080"/>
                  </a:lnTo>
                  <a:lnTo>
                    <a:pt x="4794924" y="52140"/>
                  </a:lnTo>
                  <a:lnTo>
                    <a:pt x="4831027" y="79382"/>
                  </a:lnTo>
                  <a:lnTo>
                    <a:pt x="4862949" y="111304"/>
                  </a:lnTo>
                  <a:lnTo>
                    <a:pt x="4890191" y="147407"/>
                  </a:lnTo>
                  <a:lnTo>
                    <a:pt x="4912251" y="187188"/>
                  </a:lnTo>
                  <a:lnTo>
                    <a:pt x="4928628" y="230147"/>
                  </a:lnTo>
                  <a:lnTo>
                    <a:pt x="4938822" y="275783"/>
                  </a:lnTo>
                  <a:lnTo>
                    <a:pt x="4942332" y="323596"/>
                  </a:lnTo>
                  <a:lnTo>
                    <a:pt x="4942332" y="1617980"/>
                  </a:lnTo>
                  <a:lnTo>
                    <a:pt x="4938822" y="1665792"/>
                  </a:lnTo>
                  <a:lnTo>
                    <a:pt x="4928628" y="1711428"/>
                  </a:lnTo>
                  <a:lnTo>
                    <a:pt x="4912251" y="1754387"/>
                  </a:lnTo>
                  <a:lnTo>
                    <a:pt x="4890191" y="1794168"/>
                  </a:lnTo>
                  <a:lnTo>
                    <a:pt x="4862949" y="1830271"/>
                  </a:lnTo>
                  <a:lnTo>
                    <a:pt x="4831027" y="1862193"/>
                  </a:lnTo>
                  <a:lnTo>
                    <a:pt x="4794924" y="1889435"/>
                  </a:lnTo>
                  <a:lnTo>
                    <a:pt x="4755143" y="1911495"/>
                  </a:lnTo>
                  <a:lnTo>
                    <a:pt x="4712184" y="1927872"/>
                  </a:lnTo>
                  <a:lnTo>
                    <a:pt x="4666548" y="1938066"/>
                  </a:lnTo>
                  <a:lnTo>
                    <a:pt x="4618736" y="1941576"/>
                  </a:lnTo>
                  <a:lnTo>
                    <a:pt x="323596" y="1941576"/>
                  </a:lnTo>
                  <a:lnTo>
                    <a:pt x="275783" y="1938066"/>
                  </a:lnTo>
                  <a:lnTo>
                    <a:pt x="230147" y="1927872"/>
                  </a:lnTo>
                  <a:lnTo>
                    <a:pt x="187188" y="1911495"/>
                  </a:lnTo>
                  <a:lnTo>
                    <a:pt x="147407" y="1889435"/>
                  </a:lnTo>
                  <a:lnTo>
                    <a:pt x="111304" y="1862193"/>
                  </a:lnTo>
                  <a:lnTo>
                    <a:pt x="79382" y="1830271"/>
                  </a:lnTo>
                  <a:lnTo>
                    <a:pt x="52140" y="1794168"/>
                  </a:lnTo>
                  <a:lnTo>
                    <a:pt x="30080" y="1754387"/>
                  </a:lnTo>
                  <a:lnTo>
                    <a:pt x="13703" y="1711428"/>
                  </a:lnTo>
                  <a:lnTo>
                    <a:pt x="3509" y="1665792"/>
                  </a:lnTo>
                  <a:lnTo>
                    <a:pt x="0" y="1617980"/>
                  </a:lnTo>
                  <a:lnTo>
                    <a:pt x="0" y="323596"/>
                  </a:lnTo>
                  <a:close/>
                </a:path>
              </a:pathLst>
            </a:custGeom>
            <a:ln w="28955">
              <a:solidFill>
                <a:srgbClr val="5655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913382" y="4869941"/>
            <a:ext cx="4538980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All these </a:t>
            </a:r>
            <a:r>
              <a:rPr dirty="0" sz="2400" b="1">
                <a:solidFill>
                  <a:srgbClr val="56555A"/>
                </a:solidFill>
                <a:latin typeface="Carlito"/>
                <a:cs typeface="Carlito"/>
              </a:rPr>
              <a:t>pods </a:t>
            </a:r>
            <a:r>
              <a:rPr dirty="0" sz="2400" spc="-10" b="1">
                <a:solidFill>
                  <a:srgbClr val="56555A"/>
                </a:solidFill>
                <a:latin typeface="Carlito"/>
                <a:cs typeface="Carlito"/>
              </a:rPr>
              <a:t>are </a:t>
            </a:r>
            <a:r>
              <a:rPr dirty="0" sz="2400" spc="-5" b="1">
                <a:solidFill>
                  <a:srgbClr val="56555A"/>
                </a:solidFill>
                <a:latin typeface="Carlito"/>
                <a:cs typeface="Carlito"/>
              </a:rPr>
              <a:t>running the</a:t>
            </a:r>
            <a:r>
              <a:rPr dirty="0" sz="2400" spc="-90" b="1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56555A"/>
                </a:solidFill>
                <a:latin typeface="Carlito"/>
                <a:cs typeface="Carlito"/>
              </a:rPr>
              <a:t>same  </a:t>
            </a:r>
            <a:r>
              <a:rPr dirty="0" sz="2400" spc="-5" b="1">
                <a:solidFill>
                  <a:srgbClr val="56555A"/>
                </a:solidFill>
                <a:latin typeface="Carlito"/>
                <a:cs typeface="Carlito"/>
              </a:rPr>
              <a:t>application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, but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their IP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addresses 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are different.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How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would you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know 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which IP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address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to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connect</a:t>
            </a:r>
            <a:r>
              <a:rPr dirty="0" sz="2400" spc="-7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to?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871966" y="3347465"/>
            <a:ext cx="3055620" cy="5486400"/>
          </a:xfrm>
          <a:prstGeom prst="rect">
            <a:avLst/>
          </a:prstGeom>
          <a:ln w="28955">
            <a:solidFill>
              <a:srgbClr val="56555A"/>
            </a:solidFill>
          </a:ln>
        </p:spPr>
        <p:txBody>
          <a:bodyPr wrap="square" lIns="0" tIns="28575" rIns="0" bIns="0" rtlCol="0" vert="horz">
            <a:spAutoFit/>
          </a:bodyPr>
          <a:lstStyle/>
          <a:p>
            <a:pPr marL="633730">
              <a:lnSpc>
                <a:spcPct val="100000"/>
              </a:lnSpc>
              <a:spcBef>
                <a:spcPts val="225"/>
              </a:spcBef>
            </a:pPr>
            <a:r>
              <a:rPr dirty="0" sz="1950" spc="-5" b="1">
                <a:solidFill>
                  <a:srgbClr val="56555A"/>
                </a:solidFill>
                <a:latin typeface="Carlito"/>
                <a:cs typeface="Carlito"/>
              </a:rPr>
              <a:t>Httpd</a:t>
            </a:r>
            <a:r>
              <a:rPr dirty="0" sz="1950" spc="-35" b="1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1950" spc="-5" b="1">
                <a:solidFill>
                  <a:srgbClr val="56555A"/>
                </a:solidFill>
                <a:latin typeface="Carlito"/>
                <a:cs typeface="Carlito"/>
              </a:rPr>
              <a:t>Application</a:t>
            </a:r>
            <a:endParaRPr sz="195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9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9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Carlito"/>
              <a:cs typeface="Carlito"/>
            </a:endParaRPr>
          </a:p>
          <a:p>
            <a:pPr marL="1706245">
              <a:lnSpc>
                <a:spcPct val="100000"/>
              </a:lnSpc>
            </a:pPr>
            <a:r>
              <a:rPr dirty="0" sz="1950" spc="-15">
                <a:solidFill>
                  <a:srgbClr val="56555A"/>
                </a:solidFill>
                <a:latin typeface="Carlito"/>
                <a:cs typeface="Carlito"/>
              </a:rPr>
              <a:t>Pod</a:t>
            </a:r>
            <a:r>
              <a:rPr dirty="0" sz="1950" spc="-3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1</a:t>
            </a:r>
            <a:endParaRPr sz="1950">
              <a:latin typeface="Carlito"/>
              <a:cs typeface="Carlito"/>
            </a:endParaRPr>
          </a:p>
          <a:p>
            <a:pPr marL="268605">
              <a:lnSpc>
                <a:spcPct val="100000"/>
              </a:lnSpc>
              <a:spcBef>
                <a:spcPts val="1410"/>
              </a:spcBef>
            </a:pPr>
            <a:r>
              <a:rPr dirty="0" sz="1950" b="1">
                <a:solidFill>
                  <a:srgbClr val="56555A"/>
                </a:solidFill>
                <a:latin typeface="Carlito"/>
                <a:cs typeface="Carlito"/>
              </a:rPr>
              <a:t>192.168.10.1</a:t>
            </a:r>
            <a:endParaRPr sz="195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9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9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Carlito"/>
              <a:cs typeface="Carlito"/>
            </a:endParaRPr>
          </a:p>
          <a:p>
            <a:pPr marL="1741805">
              <a:lnSpc>
                <a:spcPct val="100000"/>
              </a:lnSpc>
              <a:spcBef>
                <a:spcPts val="5"/>
              </a:spcBef>
            </a:pPr>
            <a:r>
              <a:rPr dirty="0" sz="1950" spc="-15">
                <a:solidFill>
                  <a:srgbClr val="56555A"/>
                </a:solidFill>
                <a:latin typeface="Carlito"/>
                <a:cs typeface="Carlito"/>
              </a:rPr>
              <a:t>Pod</a:t>
            </a:r>
            <a:r>
              <a:rPr dirty="0" sz="1950" spc="-3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2</a:t>
            </a:r>
            <a:endParaRPr sz="1950">
              <a:latin typeface="Carlito"/>
              <a:cs typeface="Carlito"/>
            </a:endParaRPr>
          </a:p>
          <a:p>
            <a:pPr marL="266065">
              <a:lnSpc>
                <a:spcPct val="100000"/>
              </a:lnSpc>
              <a:spcBef>
                <a:spcPts val="740"/>
              </a:spcBef>
            </a:pPr>
            <a:r>
              <a:rPr dirty="0" sz="1950" b="1">
                <a:solidFill>
                  <a:srgbClr val="56555A"/>
                </a:solidFill>
                <a:latin typeface="Carlito"/>
                <a:cs typeface="Carlito"/>
              </a:rPr>
              <a:t>192.168.10.2</a:t>
            </a:r>
            <a:endParaRPr sz="195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9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9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rlito"/>
              <a:cs typeface="Carlito"/>
            </a:endParaRPr>
          </a:p>
          <a:p>
            <a:pPr marL="1706245">
              <a:lnSpc>
                <a:spcPct val="100000"/>
              </a:lnSpc>
            </a:pPr>
            <a:r>
              <a:rPr dirty="0" sz="1950" spc="-15">
                <a:solidFill>
                  <a:srgbClr val="56555A"/>
                </a:solidFill>
                <a:latin typeface="Carlito"/>
                <a:cs typeface="Carlito"/>
              </a:rPr>
              <a:t>Pod</a:t>
            </a:r>
            <a:r>
              <a:rPr dirty="0" sz="1950" spc="-3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3</a:t>
            </a:r>
            <a:endParaRPr sz="1950">
              <a:latin typeface="Carlito"/>
              <a:cs typeface="Carlito"/>
            </a:endParaRPr>
          </a:p>
          <a:p>
            <a:pPr marL="266065">
              <a:lnSpc>
                <a:spcPct val="100000"/>
              </a:lnSpc>
              <a:spcBef>
                <a:spcPts val="750"/>
              </a:spcBef>
            </a:pPr>
            <a:r>
              <a:rPr dirty="0" sz="1950" b="1">
                <a:solidFill>
                  <a:srgbClr val="56555A"/>
                </a:solidFill>
                <a:latin typeface="Carlito"/>
                <a:cs typeface="Carlito"/>
              </a:rPr>
              <a:t>192.168.10.3</a:t>
            </a:r>
            <a:endParaRPr sz="19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7082" y="4480686"/>
            <a:ext cx="860425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Services in</a:t>
            </a:r>
            <a:r>
              <a:rPr dirty="0" spc="-90"/>
              <a:t> </a:t>
            </a:r>
            <a:r>
              <a:rPr dirty="0"/>
              <a:t>Kubernetes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608" y="321563"/>
            <a:ext cx="17703165" cy="9970770"/>
            <a:chOff x="292608" y="321563"/>
            <a:chExt cx="17703165" cy="9970770"/>
          </a:xfrm>
        </p:grpSpPr>
        <p:sp>
          <p:nvSpPr>
            <p:cNvPr id="3" name="object 3"/>
            <p:cNvSpPr/>
            <p:nvPr/>
          </p:nvSpPr>
          <p:spPr>
            <a:xfrm>
              <a:off x="11283696" y="3404615"/>
              <a:ext cx="3185159" cy="56174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324081" y="3445002"/>
              <a:ext cx="3054350" cy="5486400"/>
            </a:xfrm>
            <a:custGeom>
              <a:avLst/>
              <a:gdLst/>
              <a:ahLst/>
              <a:cxnLst/>
              <a:rect l="l" t="t" r="r" b="b"/>
              <a:pathLst>
                <a:path w="3054350" h="5486400">
                  <a:moveTo>
                    <a:pt x="3054095" y="0"/>
                  </a:moveTo>
                  <a:lnTo>
                    <a:pt x="0" y="0"/>
                  </a:lnTo>
                  <a:lnTo>
                    <a:pt x="0" y="5486400"/>
                  </a:lnTo>
                  <a:lnTo>
                    <a:pt x="3054095" y="5486400"/>
                  </a:lnTo>
                  <a:lnTo>
                    <a:pt x="305409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645287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095A82"/>
                </a:solidFill>
              </a:rPr>
              <a:t>Services in</a:t>
            </a:r>
            <a:r>
              <a:rPr dirty="0" sz="5400" spc="-105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Kubernetes</a:t>
            </a:r>
            <a:endParaRPr sz="5400"/>
          </a:p>
        </p:txBody>
      </p:sp>
      <p:sp>
        <p:nvSpPr>
          <p:cNvPr id="6" name="object 6"/>
          <p:cNvSpPr txBox="1"/>
          <p:nvPr/>
        </p:nvSpPr>
        <p:spPr>
          <a:xfrm>
            <a:off x="937666" y="1623822"/>
            <a:ext cx="16329660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Services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act like load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balancers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in Kubernetes, they also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have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 IP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address. This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IP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address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automatically routes to a healthy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pod.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In  case, 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pod becomes unhealthy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service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automatically routes to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next healthy pod. Hence,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with this 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user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will interact with 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only one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IP</a:t>
            </a:r>
            <a:r>
              <a:rPr dirty="0" sz="2400" spc="-1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address.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815444" y="4129913"/>
            <a:ext cx="788670" cy="4170045"/>
            <a:chOff x="11815444" y="4129913"/>
            <a:chExt cx="788670" cy="4170045"/>
          </a:xfrm>
        </p:grpSpPr>
        <p:sp>
          <p:nvSpPr>
            <p:cNvPr id="8" name="object 8"/>
            <p:cNvSpPr/>
            <p:nvPr/>
          </p:nvSpPr>
          <p:spPr>
            <a:xfrm>
              <a:off x="11830049" y="4144518"/>
              <a:ext cx="759460" cy="954405"/>
            </a:xfrm>
            <a:custGeom>
              <a:avLst/>
              <a:gdLst/>
              <a:ahLst/>
              <a:cxnLst/>
              <a:rect l="l" t="t" r="r" b="b"/>
              <a:pathLst>
                <a:path w="759459" h="954404">
                  <a:moveTo>
                    <a:pt x="379475" y="0"/>
                  </a:moveTo>
                  <a:lnTo>
                    <a:pt x="311272" y="2563"/>
                  </a:lnTo>
                  <a:lnTo>
                    <a:pt x="247076" y="9954"/>
                  </a:lnTo>
                  <a:lnTo>
                    <a:pt x="187960" y="21721"/>
                  </a:lnTo>
                  <a:lnTo>
                    <a:pt x="134996" y="37415"/>
                  </a:lnTo>
                  <a:lnTo>
                    <a:pt x="89257" y="56583"/>
                  </a:lnTo>
                  <a:lnTo>
                    <a:pt x="51816" y="78777"/>
                  </a:lnTo>
                  <a:lnTo>
                    <a:pt x="6114" y="130438"/>
                  </a:lnTo>
                  <a:lnTo>
                    <a:pt x="0" y="159004"/>
                  </a:lnTo>
                  <a:lnTo>
                    <a:pt x="0" y="795020"/>
                  </a:lnTo>
                  <a:lnTo>
                    <a:pt x="23744" y="850478"/>
                  </a:lnTo>
                  <a:lnTo>
                    <a:pt x="89257" y="897440"/>
                  </a:lnTo>
                  <a:lnTo>
                    <a:pt x="134996" y="916608"/>
                  </a:lnTo>
                  <a:lnTo>
                    <a:pt x="187960" y="932302"/>
                  </a:lnTo>
                  <a:lnTo>
                    <a:pt x="247076" y="944069"/>
                  </a:lnTo>
                  <a:lnTo>
                    <a:pt x="311272" y="951460"/>
                  </a:lnTo>
                  <a:lnTo>
                    <a:pt x="379475" y="954024"/>
                  </a:lnTo>
                  <a:lnTo>
                    <a:pt x="447679" y="951460"/>
                  </a:lnTo>
                  <a:lnTo>
                    <a:pt x="511875" y="944069"/>
                  </a:lnTo>
                  <a:lnTo>
                    <a:pt x="570991" y="932302"/>
                  </a:lnTo>
                  <a:lnTo>
                    <a:pt x="623955" y="916608"/>
                  </a:lnTo>
                  <a:lnTo>
                    <a:pt x="669694" y="897440"/>
                  </a:lnTo>
                  <a:lnTo>
                    <a:pt x="707135" y="875246"/>
                  </a:lnTo>
                  <a:lnTo>
                    <a:pt x="752837" y="823585"/>
                  </a:lnTo>
                  <a:lnTo>
                    <a:pt x="758951" y="795020"/>
                  </a:lnTo>
                  <a:lnTo>
                    <a:pt x="758951" y="159004"/>
                  </a:lnTo>
                  <a:lnTo>
                    <a:pt x="735207" y="103545"/>
                  </a:lnTo>
                  <a:lnTo>
                    <a:pt x="669694" y="56583"/>
                  </a:lnTo>
                  <a:lnTo>
                    <a:pt x="623955" y="37415"/>
                  </a:lnTo>
                  <a:lnTo>
                    <a:pt x="570991" y="21721"/>
                  </a:lnTo>
                  <a:lnTo>
                    <a:pt x="511875" y="9954"/>
                  </a:lnTo>
                  <a:lnTo>
                    <a:pt x="447679" y="2563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4EAC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830049" y="4144518"/>
              <a:ext cx="759460" cy="954405"/>
            </a:xfrm>
            <a:custGeom>
              <a:avLst/>
              <a:gdLst/>
              <a:ahLst/>
              <a:cxnLst/>
              <a:rect l="l" t="t" r="r" b="b"/>
              <a:pathLst>
                <a:path w="759459" h="954404">
                  <a:moveTo>
                    <a:pt x="758951" y="159004"/>
                  </a:moveTo>
                  <a:lnTo>
                    <a:pt x="735207" y="214462"/>
                  </a:lnTo>
                  <a:lnTo>
                    <a:pt x="669694" y="261424"/>
                  </a:lnTo>
                  <a:lnTo>
                    <a:pt x="623955" y="280592"/>
                  </a:lnTo>
                  <a:lnTo>
                    <a:pt x="570991" y="296286"/>
                  </a:lnTo>
                  <a:lnTo>
                    <a:pt x="511875" y="308053"/>
                  </a:lnTo>
                  <a:lnTo>
                    <a:pt x="447679" y="315444"/>
                  </a:lnTo>
                  <a:lnTo>
                    <a:pt x="379475" y="318008"/>
                  </a:lnTo>
                  <a:lnTo>
                    <a:pt x="311272" y="315444"/>
                  </a:lnTo>
                  <a:lnTo>
                    <a:pt x="247076" y="308053"/>
                  </a:lnTo>
                  <a:lnTo>
                    <a:pt x="187960" y="296286"/>
                  </a:lnTo>
                  <a:lnTo>
                    <a:pt x="134996" y="280592"/>
                  </a:lnTo>
                  <a:lnTo>
                    <a:pt x="89257" y="261424"/>
                  </a:lnTo>
                  <a:lnTo>
                    <a:pt x="51816" y="239230"/>
                  </a:lnTo>
                  <a:lnTo>
                    <a:pt x="6114" y="187569"/>
                  </a:lnTo>
                  <a:lnTo>
                    <a:pt x="0" y="159004"/>
                  </a:lnTo>
                </a:path>
                <a:path w="759459" h="954404">
                  <a:moveTo>
                    <a:pt x="0" y="159004"/>
                  </a:moveTo>
                  <a:lnTo>
                    <a:pt x="23744" y="103545"/>
                  </a:lnTo>
                  <a:lnTo>
                    <a:pt x="89257" y="56583"/>
                  </a:lnTo>
                  <a:lnTo>
                    <a:pt x="134996" y="37415"/>
                  </a:lnTo>
                  <a:lnTo>
                    <a:pt x="187960" y="21721"/>
                  </a:lnTo>
                  <a:lnTo>
                    <a:pt x="247076" y="9954"/>
                  </a:lnTo>
                  <a:lnTo>
                    <a:pt x="311272" y="2563"/>
                  </a:lnTo>
                  <a:lnTo>
                    <a:pt x="379475" y="0"/>
                  </a:lnTo>
                  <a:lnTo>
                    <a:pt x="447679" y="2563"/>
                  </a:lnTo>
                  <a:lnTo>
                    <a:pt x="511875" y="9954"/>
                  </a:lnTo>
                  <a:lnTo>
                    <a:pt x="570991" y="21721"/>
                  </a:lnTo>
                  <a:lnTo>
                    <a:pt x="623955" y="37415"/>
                  </a:lnTo>
                  <a:lnTo>
                    <a:pt x="669694" y="56583"/>
                  </a:lnTo>
                  <a:lnTo>
                    <a:pt x="707135" y="78777"/>
                  </a:lnTo>
                  <a:lnTo>
                    <a:pt x="752837" y="130438"/>
                  </a:lnTo>
                  <a:lnTo>
                    <a:pt x="758951" y="159004"/>
                  </a:lnTo>
                  <a:lnTo>
                    <a:pt x="758951" y="795020"/>
                  </a:lnTo>
                  <a:lnTo>
                    <a:pt x="735207" y="850478"/>
                  </a:lnTo>
                  <a:lnTo>
                    <a:pt x="669694" y="897440"/>
                  </a:lnTo>
                  <a:lnTo>
                    <a:pt x="623955" y="916608"/>
                  </a:lnTo>
                  <a:lnTo>
                    <a:pt x="570991" y="932302"/>
                  </a:lnTo>
                  <a:lnTo>
                    <a:pt x="511875" y="944069"/>
                  </a:lnTo>
                  <a:lnTo>
                    <a:pt x="447679" y="951460"/>
                  </a:lnTo>
                  <a:lnTo>
                    <a:pt x="379475" y="954024"/>
                  </a:lnTo>
                  <a:lnTo>
                    <a:pt x="311272" y="951460"/>
                  </a:lnTo>
                  <a:lnTo>
                    <a:pt x="247076" y="944069"/>
                  </a:lnTo>
                  <a:lnTo>
                    <a:pt x="187960" y="932302"/>
                  </a:lnTo>
                  <a:lnTo>
                    <a:pt x="134996" y="916608"/>
                  </a:lnTo>
                  <a:lnTo>
                    <a:pt x="89257" y="897440"/>
                  </a:lnTo>
                  <a:lnTo>
                    <a:pt x="51816" y="875246"/>
                  </a:lnTo>
                  <a:lnTo>
                    <a:pt x="6114" y="823585"/>
                  </a:lnTo>
                  <a:lnTo>
                    <a:pt x="0" y="795020"/>
                  </a:lnTo>
                  <a:lnTo>
                    <a:pt x="0" y="159004"/>
                  </a:lnTo>
                  <a:close/>
                </a:path>
              </a:pathLst>
            </a:custGeom>
            <a:ln w="28956">
              <a:solidFill>
                <a:srgbClr val="56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830049" y="5662422"/>
              <a:ext cx="759460" cy="952500"/>
            </a:xfrm>
            <a:custGeom>
              <a:avLst/>
              <a:gdLst/>
              <a:ahLst/>
              <a:cxnLst/>
              <a:rect l="l" t="t" r="r" b="b"/>
              <a:pathLst>
                <a:path w="759459" h="952500">
                  <a:moveTo>
                    <a:pt x="379475" y="0"/>
                  </a:moveTo>
                  <a:lnTo>
                    <a:pt x="311272" y="2559"/>
                  </a:lnTo>
                  <a:lnTo>
                    <a:pt x="247076" y="9937"/>
                  </a:lnTo>
                  <a:lnTo>
                    <a:pt x="187960" y="21684"/>
                  </a:lnTo>
                  <a:lnTo>
                    <a:pt x="134996" y="37350"/>
                  </a:lnTo>
                  <a:lnTo>
                    <a:pt x="89257" y="56487"/>
                  </a:lnTo>
                  <a:lnTo>
                    <a:pt x="51816" y="78645"/>
                  </a:lnTo>
                  <a:lnTo>
                    <a:pt x="6114" y="130226"/>
                  </a:lnTo>
                  <a:lnTo>
                    <a:pt x="0" y="158750"/>
                  </a:lnTo>
                  <a:lnTo>
                    <a:pt x="0" y="793750"/>
                  </a:lnTo>
                  <a:lnTo>
                    <a:pt x="23744" y="849124"/>
                  </a:lnTo>
                  <a:lnTo>
                    <a:pt x="89257" y="896012"/>
                  </a:lnTo>
                  <a:lnTo>
                    <a:pt x="134996" y="915149"/>
                  </a:lnTo>
                  <a:lnTo>
                    <a:pt x="187960" y="930815"/>
                  </a:lnTo>
                  <a:lnTo>
                    <a:pt x="247076" y="942562"/>
                  </a:lnTo>
                  <a:lnTo>
                    <a:pt x="311272" y="949940"/>
                  </a:lnTo>
                  <a:lnTo>
                    <a:pt x="379475" y="952500"/>
                  </a:lnTo>
                  <a:lnTo>
                    <a:pt x="447679" y="949940"/>
                  </a:lnTo>
                  <a:lnTo>
                    <a:pt x="511875" y="942562"/>
                  </a:lnTo>
                  <a:lnTo>
                    <a:pt x="570991" y="930815"/>
                  </a:lnTo>
                  <a:lnTo>
                    <a:pt x="623955" y="915149"/>
                  </a:lnTo>
                  <a:lnTo>
                    <a:pt x="669694" y="896012"/>
                  </a:lnTo>
                  <a:lnTo>
                    <a:pt x="707135" y="873854"/>
                  </a:lnTo>
                  <a:lnTo>
                    <a:pt x="752837" y="822273"/>
                  </a:lnTo>
                  <a:lnTo>
                    <a:pt x="758951" y="793750"/>
                  </a:lnTo>
                  <a:lnTo>
                    <a:pt x="758951" y="158750"/>
                  </a:lnTo>
                  <a:lnTo>
                    <a:pt x="735207" y="103375"/>
                  </a:lnTo>
                  <a:lnTo>
                    <a:pt x="669694" y="56487"/>
                  </a:lnTo>
                  <a:lnTo>
                    <a:pt x="623955" y="37350"/>
                  </a:lnTo>
                  <a:lnTo>
                    <a:pt x="570991" y="21684"/>
                  </a:lnTo>
                  <a:lnTo>
                    <a:pt x="511875" y="9937"/>
                  </a:lnTo>
                  <a:lnTo>
                    <a:pt x="447679" y="2559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4EAC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830049" y="5662422"/>
              <a:ext cx="759460" cy="952500"/>
            </a:xfrm>
            <a:custGeom>
              <a:avLst/>
              <a:gdLst/>
              <a:ahLst/>
              <a:cxnLst/>
              <a:rect l="l" t="t" r="r" b="b"/>
              <a:pathLst>
                <a:path w="759459" h="952500">
                  <a:moveTo>
                    <a:pt x="758951" y="158750"/>
                  </a:moveTo>
                  <a:lnTo>
                    <a:pt x="735207" y="214124"/>
                  </a:lnTo>
                  <a:lnTo>
                    <a:pt x="669694" y="261012"/>
                  </a:lnTo>
                  <a:lnTo>
                    <a:pt x="623955" y="280149"/>
                  </a:lnTo>
                  <a:lnTo>
                    <a:pt x="570991" y="295815"/>
                  </a:lnTo>
                  <a:lnTo>
                    <a:pt x="511875" y="307562"/>
                  </a:lnTo>
                  <a:lnTo>
                    <a:pt x="447679" y="314940"/>
                  </a:lnTo>
                  <a:lnTo>
                    <a:pt x="379475" y="317500"/>
                  </a:lnTo>
                  <a:lnTo>
                    <a:pt x="311272" y="314940"/>
                  </a:lnTo>
                  <a:lnTo>
                    <a:pt x="247076" y="307562"/>
                  </a:lnTo>
                  <a:lnTo>
                    <a:pt x="187960" y="295815"/>
                  </a:lnTo>
                  <a:lnTo>
                    <a:pt x="134996" y="280149"/>
                  </a:lnTo>
                  <a:lnTo>
                    <a:pt x="89257" y="261012"/>
                  </a:lnTo>
                  <a:lnTo>
                    <a:pt x="51816" y="238854"/>
                  </a:lnTo>
                  <a:lnTo>
                    <a:pt x="6114" y="187273"/>
                  </a:lnTo>
                  <a:lnTo>
                    <a:pt x="0" y="158750"/>
                  </a:lnTo>
                </a:path>
                <a:path w="759459" h="952500">
                  <a:moveTo>
                    <a:pt x="0" y="158750"/>
                  </a:moveTo>
                  <a:lnTo>
                    <a:pt x="23744" y="103375"/>
                  </a:lnTo>
                  <a:lnTo>
                    <a:pt x="89257" y="56487"/>
                  </a:lnTo>
                  <a:lnTo>
                    <a:pt x="134996" y="37350"/>
                  </a:lnTo>
                  <a:lnTo>
                    <a:pt x="187960" y="21684"/>
                  </a:lnTo>
                  <a:lnTo>
                    <a:pt x="247076" y="9937"/>
                  </a:lnTo>
                  <a:lnTo>
                    <a:pt x="311272" y="2559"/>
                  </a:lnTo>
                  <a:lnTo>
                    <a:pt x="379475" y="0"/>
                  </a:lnTo>
                  <a:lnTo>
                    <a:pt x="447679" y="2559"/>
                  </a:lnTo>
                  <a:lnTo>
                    <a:pt x="511875" y="9937"/>
                  </a:lnTo>
                  <a:lnTo>
                    <a:pt x="570991" y="21684"/>
                  </a:lnTo>
                  <a:lnTo>
                    <a:pt x="623955" y="37350"/>
                  </a:lnTo>
                  <a:lnTo>
                    <a:pt x="669694" y="56487"/>
                  </a:lnTo>
                  <a:lnTo>
                    <a:pt x="707135" y="78645"/>
                  </a:lnTo>
                  <a:lnTo>
                    <a:pt x="752837" y="130226"/>
                  </a:lnTo>
                  <a:lnTo>
                    <a:pt x="758951" y="158750"/>
                  </a:lnTo>
                  <a:lnTo>
                    <a:pt x="758951" y="793750"/>
                  </a:lnTo>
                  <a:lnTo>
                    <a:pt x="735207" y="849124"/>
                  </a:lnTo>
                  <a:lnTo>
                    <a:pt x="669694" y="896012"/>
                  </a:lnTo>
                  <a:lnTo>
                    <a:pt x="623955" y="915149"/>
                  </a:lnTo>
                  <a:lnTo>
                    <a:pt x="570991" y="930815"/>
                  </a:lnTo>
                  <a:lnTo>
                    <a:pt x="511875" y="942562"/>
                  </a:lnTo>
                  <a:lnTo>
                    <a:pt x="447679" y="949940"/>
                  </a:lnTo>
                  <a:lnTo>
                    <a:pt x="379475" y="952500"/>
                  </a:lnTo>
                  <a:lnTo>
                    <a:pt x="311272" y="949940"/>
                  </a:lnTo>
                  <a:lnTo>
                    <a:pt x="247076" y="942562"/>
                  </a:lnTo>
                  <a:lnTo>
                    <a:pt x="187960" y="930815"/>
                  </a:lnTo>
                  <a:lnTo>
                    <a:pt x="134996" y="915149"/>
                  </a:lnTo>
                  <a:lnTo>
                    <a:pt x="89257" y="896012"/>
                  </a:lnTo>
                  <a:lnTo>
                    <a:pt x="51816" y="873854"/>
                  </a:lnTo>
                  <a:lnTo>
                    <a:pt x="6114" y="822273"/>
                  </a:lnTo>
                  <a:lnTo>
                    <a:pt x="0" y="793750"/>
                  </a:lnTo>
                  <a:lnTo>
                    <a:pt x="0" y="158750"/>
                  </a:lnTo>
                  <a:close/>
                </a:path>
              </a:pathLst>
            </a:custGeom>
            <a:ln w="28956">
              <a:solidFill>
                <a:srgbClr val="56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30049" y="7332726"/>
              <a:ext cx="759460" cy="952500"/>
            </a:xfrm>
            <a:custGeom>
              <a:avLst/>
              <a:gdLst/>
              <a:ahLst/>
              <a:cxnLst/>
              <a:rect l="l" t="t" r="r" b="b"/>
              <a:pathLst>
                <a:path w="759459" h="952500">
                  <a:moveTo>
                    <a:pt x="379475" y="0"/>
                  </a:moveTo>
                  <a:lnTo>
                    <a:pt x="311272" y="2559"/>
                  </a:lnTo>
                  <a:lnTo>
                    <a:pt x="247076" y="9937"/>
                  </a:lnTo>
                  <a:lnTo>
                    <a:pt x="187960" y="21684"/>
                  </a:lnTo>
                  <a:lnTo>
                    <a:pt x="134996" y="37350"/>
                  </a:lnTo>
                  <a:lnTo>
                    <a:pt x="89257" y="56487"/>
                  </a:lnTo>
                  <a:lnTo>
                    <a:pt x="51816" y="78645"/>
                  </a:lnTo>
                  <a:lnTo>
                    <a:pt x="6114" y="130226"/>
                  </a:lnTo>
                  <a:lnTo>
                    <a:pt x="0" y="158750"/>
                  </a:lnTo>
                  <a:lnTo>
                    <a:pt x="0" y="793750"/>
                  </a:lnTo>
                  <a:lnTo>
                    <a:pt x="23744" y="849124"/>
                  </a:lnTo>
                  <a:lnTo>
                    <a:pt x="89257" y="896012"/>
                  </a:lnTo>
                  <a:lnTo>
                    <a:pt x="134996" y="915149"/>
                  </a:lnTo>
                  <a:lnTo>
                    <a:pt x="187960" y="930815"/>
                  </a:lnTo>
                  <a:lnTo>
                    <a:pt x="247076" y="942562"/>
                  </a:lnTo>
                  <a:lnTo>
                    <a:pt x="311272" y="949940"/>
                  </a:lnTo>
                  <a:lnTo>
                    <a:pt x="379475" y="952500"/>
                  </a:lnTo>
                  <a:lnTo>
                    <a:pt x="447679" y="949940"/>
                  </a:lnTo>
                  <a:lnTo>
                    <a:pt x="511875" y="942562"/>
                  </a:lnTo>
                  <a:lnTo>
                    <a:pt x="570991" y="930815"/>
                  </a:lnTo>
                  <a:lnTo>
                    <a:pt x="623955" y="915149"/>
                  </a:lnTo>
                  <a:lnTo>
                    <a:pt x="669694" y="896012"/>
                  </a:lnTo>
                  <a:lnTo>
                    <a:pt x="707135" y="873854"/>
                  </a:lnTo>
                  <a:lnTo>
                    <a:pt x="752837" y="822273"/>
                  </a:lnTo>
                  <a:lnTo>
                    <a:pt x="758951" y="793750"/>
                  </a:lnTo>
                  <a:lnTo>
                    <a:pt x="758951" y="158750"/>
                  </a:lnTo>
                  <a:lnTo>
                    <a:pt x="735207" y="103375"/>
                  </a:lnTo>
                  <a:lnTo>
                    <a:pt x="669694" y="56487"/>
                  </a:lnTo>
                  <a:lnTo>
                    <a:pt x="623955" y="37350"/>
                  </a:lnTo>
                  <a:lnTo>
                    <a:pt x="570991" y="21684"/>
                  </a:lnTo>
                  <a:lnTo>
                    <a:pt x="511875" y="9937"/>
                  </a:lnTo>
                  <a:lnTo>
                    <a:pt x="447679" y="2559"/>
                  </a:lnTo>
                  <a:lnTo>
                    <a:pt x="379475" y="0"/>
                  </a:lnTo>
                  <a:close/>
                </a:path>
              </a:pathLst>
            </a:custGeom>
            <a:solidFill>
              <a:srgbClr val="4EAC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830049" y="7332726"/>
              <a:ext cx="759460" cy="952500"/>
            </a:xfrm>
            <a:custGeom>
              <a:avLst/>
              <a:gdLst/>
              <a:ahLst/>
              <a:cxnLst/>
              <a:rect l="l" t="t" r="r" b="b"/>
              <a:pathLst>
                <a:path w="759459" h="952500">
                  <a:moveTo>
                    <a:pt x="758951" y="158750"/>
                  </a:moveTo>
                  <a:lnTo>
                    <a:pt x="735207" y="214124"/>
                  </a:lnTo>
                  <a:lnTo>
                    <a:pt x="669694" y="261012"/>
                  </a:lnTo>
                  <a:lnTo>
                    <a:pt x="623955" y="280149"/>
                  </a:lnTo>
                  <a:lnTo>
                    <a:pt x="570991" y="295815"/>
                  </a:lnTo>
                  <a:lnTo>
                    <a:pt x="511875" y="307562"/>
                  </a:lnTo>
                  <a:lnTo>
                    <a:pt x="447679" y="314940"/>
                  </a:lnTo>
                  <a:lnTo>
                    <a:pt x="379475" y="317500"/>
                  </a:lnTo>
                  <a:lnTo>
                    <a:pt x="311272" y="314940"/>
                  </a:lnTo>
                  <a:lnTo>
                    <a:pt x="247076" y="307562"/>
                  </a:lnTo>
                  <a:lnTo>
                    <a:pt x="187960" y="295815"/>
                  </a:lnTo>
                  <a:lnTo>
                    <a:pt x="134996" y="280149"/>
                  </a:lnTo>
                  <a:lnTo>
                    <a:pt x="89257" y="261012"/>
                  </a:lnTo>
                  <a:lnTo>
                    <a:pt x="51816" y="238854"/>
                  </a:lnTo>
                  <a:lnTo>
                    <a:pt x="6114" y="187273"/>
                  </a:lnTo>
                  <a:lnTo>
                    <a:pt x="0" y="158750"/>
                  </a:lnTo>
                </a:path>
                <a:path w="759459" h="952500">
                  <a:moveTo>
                    <a:pt x="0" y="158750"/>
                  </a:moveTo>
                  <a:lnTo>
                    <a:pt x="23744" y="103375"/>
                  </a:lnTo>
                  <a:lnTo>
                    <a:pt x="89257" y="56487"/>
                  </a:lnTo>
                  <a:lnTo>
                    <a:pt x="134996" y="37350"/>
                  </a:lnTo>
                  <a:lnTo>
                    <a:pt x="187960" y="21684"/>
                  </a:lnTo>
                  <a:lnTo>
                    <a:pt x="247076" y="9937"/>
                  </a:lnTo>
                  <a:lnTo>
                    <a:pt x="311272" y="2559"/>
                  </a:lnTo>
                  <a:lnTo>
                    <a:pt x="379475" y="0"/>
                  </a:lnTo>
                  <a:lnTo>
                    <a:pt x="447679" y="2559"/>
                  </a:lnTo>
                  <a:lnTo>
                    <a:pt x="511875" y="9937"/>
                  </a:lnTo>
                  <a:lnTo>
                    <a:pt x="570991" y="21684"/>
                  </a:lnTo>
                  <a:lnTo>
                    <a:pt x="623955" y="37350"/>
                  </a:lnTo>
                  <a:lnTo>
                    <a:pt x="669694" y="56487"/>
                  </a:lnTo>
                  <a:lnTo>
                    <a:pt x="707135" y="78645"/>
                  </a:lnTo>
                  <a:lnTo>
                    <a:pt x="752837" y="130226"/>
                  </a:lnTo>
                  <a:lnTo>
                    <a:pt x="758951" y="158750"/>
                  </a:lnTo>
                  <a:lnTo>
                    <a:pt x="758951" y="793750"/>
                  </a:lnTo>
                  <a:lnTo>
                    <a:pt x="735207" y="849124"/>
                  </a:lnTo>
                  <a:lnTo>
                    <a:pt x="669694" y="896012"/>
                  </a:lnTo>
                  <a:lnTo>
                    <a:pt x="623955" y="915149"/>
                  </a:lnTo>
                  <a:lnTo>
                    <a:pt x="570991" y="930815"/>
                  </a:lnTo>
                  <a:lnTo>
                    <a:pt x="511875" y="942562"/>
                  </a:lnTo>
                  <a:lnTo>
                    <a:pt x="447679" y="949940"/>
                  </a:lnTo>
                  <a:lnTo>
                    <a:pt x="379475" y="952500"/>
                  </a:lnTo>
                  <a:lnTo>
                    <a:pt x="311272" y="949940"/>
                  </a:lnTo>
                  <a:lnTo>
                    <a:pt x="247076" y="942562"/>
                  </a:lnTo>
                  <a:lnTo>
                    <a:pt x="187960" y="930815"/>
                  </a:lnTo>
                  <a:lnTo>
                    <a:pt x="134996" y="915149"/>
                  </a:lnTo>
                  <a:lnTo>
                    <a:pt x="89257" y="896012"/>
                  </a:lnTo>
                  <a:lnTo>
                    <a:pt x="51816" y="873854"/>
                  </a:lnTo>
                  <a:lnTo>
                    <a:pt x="6114" y="822273"/>
                  </a:lnTo>
                  <a:lnTo>
                    <a:pt x="0" y="793750"/>
                  </a:lnTo>
                  <a:lnTo>
                    <a:pt x="0" y="158750"/>
                  </a:lnTo>
                  <a:close/>
                </a:path>
              </a:pathLst>
            </a:custGeom>
            <a:ln w="28956">
              <a:solidFill>
                <a:srgbClr val="5655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1324081" y="3445002"/>
            <a:ext cx="3054350" cy="5486400"/>
          </a:xfrm>
          <a:prstGeom prst="rect">
            <a:avLst/>
          </a:prstGeom>
          <a:ln w="28956">
            <a:solidFill>
              <a:srgbClr val="56555A"/>
            </a:solidFill>
          </a:ln>
        </p:spPr>
        <p:txBody>
          <a:bodyPr wrap="square" lIns="0" tIns="28575" rIns="0" bIns="0" rtlCol="0" vert="horz">
            <a:spAutoFit/>
          </a:bodyPr>
          <a:lstStyle/>
          <a:p>
            <a:pPr marL="633095">
              <a:lnSpc>
                <a:spcPct val="100000"/>
              </a:lnSpc>
              <a:spcBef>
                <a:spcPts val="225"/>
              </a:spcBef>
            </a:pPr>
            <a:r>
              <a:rPr dirty="0" sz="1950" spc="-5" b="1">
                <a:solidFill>
                  <a:srgbClr val="56555A"/>
                </a:solidFill>
                <a:latin typeface="Carlito"/>
                <a:cs typeface="Carlito"/>
              </a:rPr>
              <a:t>Httpd</a:t>
            </a:r>
            <a:r>
              <a:rPr dirty="0" sz="1950" spc="-30" b="1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1950" spc="-5" b="1">
                <a:solidFill>
                  <a:srgbClr val="56555A"/>
                </a:solidFill>
                <a:latin typeface="Carlito"/>
                <a:cs typeface="Carlito"/>
              </a:rPr>
              <a:t>Application</a:t>
            </a:r>
            <a:endParaRPr sz="195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9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9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Carlito"/>
              <a:cs typeface="Carlito"/>
            </a:endParaRPr>
          </a:p>
          <a:p>
            <a:pPr marL="1705610">
              <a:lnSpc>
                <a:spcPct val="100000"/>
              </a:lnSpc>
            </a:pPr>
            <a:r>
              <a:rPr dirty="0" sz="1950" spc="-15">
                <a:solidFill>
                  <a:srgbClr val="56555A"/>
                </a:solidFill>
                <a:latin typeface="Carlito"/>
                <a:cs typeface="Carlito"/>
              </a:rPr>
              <a:t>Pod</a:t>
            </a:r>
            <a:r>
              <a:rPr dirty="0" sz="1950" spc="-3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1</a:t>
            </a:r>
            <a:endParaRPr sz="1950">
              <a:latin typeface="Carlito"/>
              <a:cs typeface="Carlito"/>
            </a:endParaRPr>
          </a:p>
          <a:p>
            <a:pPr marL="267970">
              <a:lnSpc>
                <a:spcPct val="100000"/>
              </a:lnSpc>
              <a:spcBef>
                <a:spcPts val="1405"/>
              </a:spcBef>
            </a:pPr>
            <a:r>
              <a:rPr dirty="0" sz="1950" b="1">
                <a:solidFill>
                  <a:srgbClr val="56555A"/>
                </a:solidFill>
                <a:latin typeface="Carlito"/>
                <a:cs typeface="Carlito"/>
              </a:rPr>
              <a:t>192.168.10.1</a:t>
            </a:r>
            <a:endParaRPr sz="195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9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9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00">
              <a:latin typeface="Carlito"/>
              <a:cs typeface="Carlito"/>
            </a:endParaRPr>
          </a:p>
          <a:p>
            <a:pPr marL="1741170">
              <a:lnSpc>
                <a:spcPct val="100000"/>
              </a:lnSpc>
              <a:spcBef>
                <a:spcPts val="5"/>
              </a:spcBef>
            </a:pPr>
            <a:r>
              <a:rPr dirty="0" sz="1950" spc="-15">
                <a:solidFill>
                  <a:srgbClr val="56555A"/>
                </a:solidFill>
                <a:latin typeface="Carlito"/>
                <a:cs typeface="Carlito"/>
              </a:rPr>
              <a:t>Pod</a:t>
            </a:r>
            <a:r>
              <a:rPr dirty="0" sz="1950" spc="-3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2</a:t>
            </a:r>
            <a:endParaRPr sz="1950">
              <a:latin typeface="Carlito"/>
              <a:cs typeface="Carlito"/>
            </a:endParaRPr>
          </a:p>
          <a:p>
            <a:pPr marL="265430">
              <a:lnSpc>
                <a:spcPct val="100000"/>
              </a:lnSpc>
              <a:spcBef>
                <a:spcPts val="740"/>
              </a:spcBef>
            </a:pPr>
            <a:r>
              <a:rPr dirty="0" sz="1950" b="1">
                <a:solidFill>
                  <a:srgbClr val="56555A"/>
                </a:solidFill>
                <a:latin typeface="Carlito"/>
                <a:cs typeface="Carlito"/>
              </a:rPr>
              <a:t>192.168.10.2</a:t>
            </a:r>
            <a:endParaRPr sz="195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9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9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rlito"/>
              <a:cs typeface="Carlito"/>
            </a:endParaRPr>
          </a:p>
          <a:p>
            <a:pPr marL="1705610">
              <a:lnSpc>
                <a:spcPct val="100000"/>
              </a:lnSpc>
            </a:pPr>
            <a:r>
              <a:rPr dirty="0" sz="1950" spc="-15">
                <a:solidFill>
                  <a:srgbClr val="56555A"/>
                </a:solidFill>
                <a:latin typeface="Carlito"/>
                <a:cs typeface="Carlito"/>
              </a:rPr>
              <a:t>Pod</a:t>
            </a:r>
            <a:r>
              <a:rPr dirty="0" sz="1950" spc="-3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3</a:t>
            </a:r>
            <a:endParaRPr sz="1950">
              <a:latin typeface="Carlito"/>
              <a:cs typeface="Carlito"/>
            </a:endParaRPr>
          </a:p>
          <a:p>
            <a:pPr marL="265430">
              <a:lnSpc>
                <a:spcPct val="100000"/>
              </a:lnSpc>
              <a:spcBef>
                <a:spcPts val="750"/>
              </a:spcBef>
            </a:pPr>
            <a:r>
              <a:rPr dirty="0" sz="1950" b="1">
                <a:solidFill>
                  <a:srgbClr val="56555A"/>
                </a:solidFill>
                <a:latin typeface="Carlito"/>
                <a:cs typeface="Carlito"/>
              </a:rPr>
              <a:t>192.168.10.3</a:t>
            </a:r>
            <a:endParaRPr sz="195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930651" y="5143500"/>
            <a:ext cx="7963534" cy="1920239"/>
            <a:chOff x="2930651" y="5143500"/>
            <a:chExt cx="7963534" cy="1920239"/>
          </a:xfrm>
        </p:grpSpPr>
        <p:sp>
          <p:nvSpPr>
            <p:cNvPr id="16" name="object 16"/>
            <p:cNvSpPr/>
            <p:nvPr/>
          </p:nvSpPr>
          <p:spPr>
            <a:xfrm>
              <a:off x="6964680" y="5143500"/>
              <a:ext cx="1920239" cy="1920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930651" y="5349240"/>
              <a:ext cx="1395984" cy="13959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599432" y="6038214"/>
              <a:ext cx="6294755" cy="103505"/>
            </a:xfrm>
            <a:custGeom>
              <a:avLst/>
              <a:gdLst/>
              <a:ahLst/>
              <a:cxnLst/>
              <a:rect l="l" t="t" r="r" b="b"/>
              <a:pathLst>
                <a:path w="6294755" h="103504">
                  <a:moveTo>
                    <a:pt x="101600" y="45339"/>
                  </a:moveTo>
                  <a:lnTo>
                    <a:pt x="0" y="45339"/>
                  </a:lnTo>
                  <a:lnTo>
                    <a:pt x="0" y="58039"/>
                  </a:lnTo>
                  <a:lnTo>
                    <a:pt x="101600" y="58039"/>
                  </a:lnTo>
                  <a:lnTo>
                    <a:pt x="101600" y="45339"/>
                  </a:lnTo>
                  <a:close/>
                </a:path>
                <a:path w="6294755" h="103504">
                  <a:moveTo>
                    <a:pt x="241300" y="45339"/>
                  </a:moveTo>
                  <a:lnTo>
                    <a:pt x="139700" y="45339"/>
                  </a:lnTo>
                  <a:lnTo>
                    <a:pt x="139700" y="58039"/>
                  </a:lnTo>
                  <a:lnTo>
                    <a:pt x="241300" y="58039"/>
                  </a:lnTo>
                  <a:lnTo>
                    <a:pt x="241300" y="45339"/>
                  </a:lnTo>
                  <a:close/>
                </a:path>
                <a:path w="6294755" h="103504">
                  <a:moveTo>
                    <a:pt x="381000" y="45339"/>
                  </a:moveTo>
                  <a:lnTo>
                    <a:pt x="279400" y="45339"/>
                  </a:lnTo>
                  <a:lnTo>
                    <a:pt x="279400" y="58039"/>
                  </a:lnTo>
                  <a:lnTo>
                    <a:pt x="381000" y="58039"/>
                  </a:lnTo>
                  <a:lnTo>
                    <a:pt x="381000" y="45339"/>
                  </a:lnTo>
                  <a:close/>
                </a:path>
                <a:path w="6294755" h="103504">
                  <a:moveTo>
                    <a:pt x="520700" y="45339"/>
                  </a:moveTo>
                  <a:lnTo>
                    <a:pt x="419100" y="45339"/>
                  </a:lnTo>
                  <a:lnTo>
                    <a:pt x="419100" y="58039"/>
                  </a:lnTo>
                  <a:lnTo>
                    <a:pt x="520700" y="58039"/>
                  </a:lnTo>
                  <a:lnTo>
                    <a:pt x="520700" y="45339"/>
                  </a:lnTo>
                  <a:close/>
                </a:path>
                <a:path w="6294755" h="103504">
                  <a:moveTo>
                    <a:pt x="660400" y="45339"/>
                  </a:moveTo>
                  <a:lnTo>
                    <a:pt x="558800" y="45339"/>
                  </a:lnTo>
                  <a:lnTo>
                    <a:pt x="558800" y="58039"/>
                  </a:lnTo>
                  <a:lnTo>
                    <a:pt x="660400" y="58039"/>
                  </a:lnTo>
                  <a:lnTo>
                    <a:pt x="660400" y="45339"/>
                  </a:lnTo>
                  <a:close/>
                </a:path>
                <a:path w="6294755" h="103504">
                  <a:moveTo>
                    <a:pt x="800100" y="45339"/>
                  </a:moveTo>
                  <a:lnTo>
                    <a:pt x="698500" y="45339"/>
                  </a:lnTo>
                  <a:lnTo>
                    <a:pt x="698500" y="58039"/>
                  </a:lnTo>
                  <a:lnTo>
                    <a:pt x="800100" y="58039"/>
                  </a:lnTo>
                  <a:lnTo>
                    <a:pt x="800100" y="45339"/>
                  </a:lnTo>
                  <a:close/>
                </a:path>
                <a:path w="6294755" h="103504">
                  <a:moveTo>
                    <a:pt x="939800" y="45339"/>
                  </a:moveTo>
                  <a:lnTo>
                    <a:pt x="838200" y="45339"/>
                  </a:lnTo>
                  <a:lnTo>
                    <a:pt x="838200" y="58039"/>
                  </a:lnTo>
                  <a:lnTo>
                    <a:pt x="939800" y="58039"/>
                  </a:lnTo>
                  <a:lnTo>
                    <a:pt x="939800" y="45339"/>
                  </a:lnTo>
                  <a:close/>
                </a:path>
                <a:path w="6294755" h="103504">
                  <a:moveTo>
                    <a:pt x="1079500" y="45339"/>
                  </a:moveTo>
                  <a:lnTo>
                    <a:pt x="977900" y="45339"/>
                  </a:lnTo>
                  <a:lnTo>
                    <a:pt x="977900" y="58039"/>
                  </a:lnTo>
                  <a:lnTo>
                    <a:pt x="1079500" y="58039"/>
                  </a:lnTo>
                  <a:lnTo>
                    <a:pt x="1079500" y="45339"/>
                  </a:lnTo>
                  <a:close/>
                </a:path>
                <a:path w="6294755" h="103504">
                  <a:moveTo>
                    <a:pt x="1219200" y="45339"/>
                  </a:moveTo>
                  <a:lnTo>
                    <a:pt x="1117600" y="45339"/>
                  </a:lnTo>
                  <a:lnTo>
                    <a:pt x="1117600" y="58039"/>
                  </a:lnTo>
                  <a:lnTo>
                    <a:pt x="1219200" y="58039"/>
                  </a:lnTo>
                  <a:lnTo>
                    <a:pt x="1219200" y="45339"/>
                  </a:lnTo>
                  <a:close/>
                </a:path>
                <a:path w="6294755" h="103504">
                  <a:moveTo>
                    <a:pt x="1358900" y="45339"/>
                  </a:moveTo>
                  <a:lnTo>
                    <a:pt x="1257300" y="45339"/>
                  </a:lnTo>
                  <a:lnTo>
                    <a:pt x="1257300" y="58039"/>
                  </a:lnTo>
                  <a:lnTo>
                    <a:pt x="1358900" y="58039"/>
                  </a:lnTo>
                  <a:lnTo>
                    <a:pt x="1358900" y="45339"/>
                  </a:lnTo>
                  <a:close/>
                </a:path>
                <a:path w="6294755" h="103504">
                  <a:moveTo>
                    <a:pt x="1498600" y="45339"/>
                  </a:moveTo>
                  <a:lnTo>
                    <a:pt x="1397000" y="45339"/>
                  </a:lnTo>
                  <a:lnTo>
                    <a:pt x="1397000" y="58039"/>
                  </a:lnTo>
                  <a:lnTo>
                    <a:pt x="1498600" y="58039"/>
                  </a:lnTo>
                  <a:lnTo>
                    <a:pt x="1498600" y="45339"/>
                  </a:lnTo>
                  <a:close/>
                </a:path>
                <a:path w="6294755" h="103504">
                  <a:moveTo>
                    <a:pt x="1638300" y="45339"/>
                  </a:moveTo>
                  <a:lnTo>
                    <a:pt x="1536700" y="45339"/>
                  </a:lnTo>
                  <a:lnTo>
                    <a:pt x="1536700" y="58039"/>
                  </a:lnTo>
                  <a:lnTo>
                    <a:pt x="1638300" y="58039"/>
                  </a:lnTo>
                  <a:lnTo>
                    <a:pt x="1638300" y="45339"/>
                  </a:lnTo>
                  <a:close/>
                </a:path>
                <a:path w="6294755" h="103504">
                  <a:moveTo>
                    <a:pt x="1778000" y="45339"/>
                  </a:moveTo>
                  <a:lnTo>
                    <a:pt x="1676400" y="45339"/>
                  </a:lnTo>
                  <a:lnTo>
                    <a:pt x="1676400" y="58039"/>
                  </a:lnTo>
                  <a:lnTo>
                    <a:pt x="1778000" y="58039"/>
                  </a:lnTo>
                  <a:lnTo>
                    <a:pt x="1778000" y="45339"/>
                  </a:lnTo>
                  <a:close/>
                </a:path>
                <a:path w="6294755" h="103504">
                  <a:moveTo>
                    <a:pt x="1917687" y="45339"/>
                  </a:moveTo>
                  <a:lnTo>
                    <a:pt x="1816100" y="45339"/>
                  </a:lnTo>
                  <a:lnTo>
                    <a:pt x="1816100" y="58039"/>
                  </a:lnTo>
                  <a:lnTo>
                    <a:pt x="1917687" y="58039"/>
                  </a:lnTo>
                  <a:lnTo>
                    <a:pt x="1917687" y="45339"/>
                  </a:lnTo>
                  <a:close/>
                </a:path>
                <a:path w="6294755" h="103504">
                  <a:moveTo>
                    <a:pt x="2009267" y="51689"/>
                  </a:moveTo>
                  <a:lnTo>
                    <a:pt x="1998370" y="45339"/>
                  </a:lnTo>
                  <a:lnTo>
                    <a:pt x="1920621" y="0"/>
                  </a:lnTo>
                  <a:lnTo>
                    <a:pt x="1916811" y="1016"/>
                  </a:lnTo>
                  <a:lnTo>
                    <a:pt x="1913242" y="7112"/>
                  </a:lnTo>
                  <a:lnTo>
                    <a:pt x="1914271" y="10922"/>
                  </a:lnTo>
                  <a:lnTo>
                    <a:pt x="1973249" y="45339"/>
                  </a:lnTo>
                  <a:lnTo>
                    <a:pt x="1955787" y="45339"/>
                  </a:lnTo>
                  <a:lnTo>
                    <a:pt x="1955787" y="58039"/>
                  </a:lnTo>
                  <a:lnTo>
                    <a:pt x="1973249" y="58039"/>
                  </a:lnTo>
                  <a:lnTo>
                    <a:pt x="1914271" y="92456"/>
                  </a:lnTo>
                  <a:lnTo>
                    <a:pt x="1913242" y="96266"/>
                  </a:lnTo>
                  <a:lnTo>
                    <a:pt x="1916811" y="102362"/>
                  </a:lnTo>
                  <a:lnTo>
                    <a:pt x="1920621" y="103378"/>
                  </a:lnTo>
                  <a:lnTo>
                    <a:pt x="1998370" y="58039"/>
                  </a:lnTo>
                  <a:lnTo>
                    <a:pt x="2009267" y="51689"/>
                  </a:lnTo>
                  <a:close/>
                </a:path>
                <a:path w="6294755" h="103504">
                  <a:moveTo>
                    <a:pt x="4387088" y="45339"/>
                  </a:moveTo>
                  <a:lnTo>
                    <a:pt x="4285488" y="45339"/>
                  </a:lnTo>
                  <a:lnTo>
                    <a:pt x="4285488" y="58039"/>
                  </a:lnTo>
                  <a:lnTo>
                    <a:pt x="4387088" y="58039"/>
                  </a:lnTo>
                  <a:lnTo>
                    <a:pt x="4387088" y="45339"/>
                  </a:lnTo>
                  <a:close/>
                </a:path>
                <a:path w="6294755" h="103504">
                  <a:moveTo>
                    <a:pt x="4526788" y="45339"/>
                  </a:moveTo>
                  <a:lnTo>
                    <a:pt x="4425188" y="45339"/>
                  </a:lnTo>
                  <a:lnTo>
                    <a:pt x="4425188" y="58039"/>
                  </a:lnTo>
                  <a:lnTo>
                    <a:pt x="4526788" y="58039"/>
                  </a:lnTo>
                  <a:lnTo>
                    <a:pt x="4526788" y="45339"/>
                  </a:lnTo>
                  <a:close/>
                </a:path>
                <a:path w="6294755" h="103504">
                  <a:moveTo>
                    <a:pt x="4666488" y="45339"/>
                  </a:moveTo>
                  <a:lnTo>
                    <a:pt x="4564888" y="45339"/>
                  </a:lnTo>
                  <a:lnTo>
                    <a:pt x="4564888" y="58039"/>
                  </a:lnTo>
                  <a:lnTo>
                    <a:pt x="4666488" y="58039"/>
                  </a:lnTo>
                  <a:lnTo>
                    <a:pt x="4666488" y="45339"/>
                  </a:lnTo>
                  <a:close/>
                </a:path>
                <a:path w="6294755" h="103504">
                  <a:moveTo>
                    <a:pt x="4806188" y="45339"/>
                  </a:moveTo>
                  <a:lnTo>
                    <a:pt x="4704588" y="45339"/>
                  </a:lnTo>
                  <a:lnTo>
                    <a:pt x="4704588" y="58039"/>
                  </a:lnTo>
                  <a:lnTo>
                    <a:pt x="4806188" y="58039"/>
                  </a:lnTo>
                  <a:lnTo>
                    <a:pt x="4806188" y="45339"/>
                  </a:lnTo>
                  <a:close/>
                </a:path>
                <a:path w="6294755" h="103504">
                  <a:moveTo>
                    <a:pt x="4945888" y="45339"/>
                  </a:moveTo>
                  <a:lnTo>
                    <a:pt x="4844288" y="45339"/>
                  </a:lnTo>
                  <a:lnTo>
                    <a:pt x="4844288" y="58039"/>
                  </a:lnTo>
                  <a:lnTo>
                    <a:pt x="4945888" y="58039"/>
                  </a:lnTo>
                  <a:lnTo>
                    <a:pt x="4945888" y="45339"/>
                  </a:lnTo>
                  <a:close/>
                </a:path>
                <a:path w="6294755" h="103504">
                  <a:moveTo>
                    <a:pt x="5085588" y="45339"/>
                  </a:moveTo>
                  <a:lnTo>
                    <a:pt x="4983988" y="45339"/>
                  </a:lnTo>
                  <a:lnTo>
                    <a:pt x="4983988" y="58039"/>
                  </a:lnTo>
                  <a:lnTo>
                    <a:pt x="5085588" y="58039"/>
                  </a:lnTo>
                  <a:lnTo>
                    <a:pt x="5085588" y="45339"/>
                  </a:lnTo>
                  <a:close/>
                </a:path>
                <a:path w="6294755" h="103504">
                  <a:moveTo>
                    <a:pt x="5225288" y="45339"/>
                  </a:moveTo>
                  <a:lnTo>
                    <a:pt x="5123688" y="45339"/>
                  </a:lnTo>
                  <a:lnTo>
                    <a:pt x="5123688" y="58039"/>
                  </a:lnTo>
                  <a:lnTo>
                    <a:pt x="5225288" y="58039"/>
                  </a:lnTo>
                  <a:lnTo>
                    <a:pt x="5225288" y="45339"/>
                  </a:lnTo>
                  <a:close/>
                </a:path>
                <a:path w="6294755" h="103504">
                  <a:moveTo>
                    <a:pt x="5364988" y="45339"/>
                  </a:moveTo>
                  <a:lnTo>
                    <a:pt x="5263388" y="45339"/>
                  </a:lnTo>
                  <a:lnTo>
                    <a:pt x="5263388" y="58039"/>
                  </a:lnTo>
                  <a:lnTo>
                    <a:pt x="5364988" y="58039"/>
                  </a:lnTo>
                  <a:lnTo>
                    <a:pt x="5364988" y="45339"/>
                  </a:lnTo>
                  <a:close/>
                </a:path>
                <a:path w="6294755" h="103504">
                  <a:moveTo>
                    <a:pt x="5504688" y="45339"/>
                  </a:moveTo>
                  <a:lnTo>
                    <a:pt x="5403088" y="45339"/>
                  </a:lnTo>
                  <a:lnTo>
                    <a:pt x="5403088" y="58039"/>
                  </a:lnTo>
                  <a:lnTo>
                    <a:pt x="5504688" y="58039"/>
                  </a:lnTo>
                  <a:lnTo>
                    <a:pt x="5504688" y="45339"/>
                  </a:lnTo>
                  <a:close/>
                </a:path>
                <a:path w="6294755" h="103504">
                  <a:moveTo>
                    <a:pt x="5644388" y="45339"/>
                  </a:moveTo>
                  <a:lnTo>
                    <a:pt x="5542788" y="45339"/>
                  </a:lnTo>
                  <a:lnTo>
                    <a:pt x="5542788" y="58039"/>
                  </a:lnTo>
                  <a:lnTo>
                    <a:pt x="5644388" y="58039"/>
                  </a:lnTo>
                  <a:lnTo>
                    <a:pt x="5644388" y="45339"/>
                  </a:lnTo>
                  <a:close/>
                </a:path>
                <a:path w="6294755" h="103504">
                  <a:moveTo>
                    <a:pt x="5784088" y="45339"/>
                  </a:moveTo>
                  <a:lnTo>
                    <a:pt x="5682488" y="45339"/>
                  </a:lnTo>
                  <a:lnTo>
                    <a:pt x="5682488" y="58039"/>
                  </a:lnTo>
                  <a:lnTo>
                    <a:pt x="5784088" y="58039"/>
                  </a:lnTo>
                  <a:lnTo>
                    <a:pt x="5784088" y="45339"/>
                  </a:lnTo>
                  <a:close/>
                </a:path>
                <a:path w="6294755" h="103504">
                  <a:moveTo>
                    <a:pt x="5923788" y="45339"/>
                  </a:moveTo>
                  <a:lnTo>
                    <a:pt x="5822188" y="45339"/>
                  </a:lnTo>
                  <a:lnTo>
                    <a:pt x="5822188" y="58039"/>
                  </a:lnTo>
                  <a:lnTo>
                    <a:pt x="5923788" y="58039"/>
                  </a:lnTo>
                  <a:lnTo>
                    <a:pt x="5923788" y="45339"/>
                  </a:lnTo>
                  <a:close/>
                </a:path>
                <a:path w="6294755" h="103504">
                  <a:moveTo>
                    <a:pt x="6063488" y="45339"/>
                  </a:moveTo>
                  <a:lnTo>
                    <a:pt x="5961888" y="45339"/>
                  </a:lnTo>
                  <a:lnTo>
                    <a:pt x="5961888" y="58039"/>
                  </a:lnTo>
                  <a:lnTo>
                    <a:pt x="6063488" y="58039"/>
                  </a:lnTo>
                  <a:lnTo>
                    <a:pt x="6063488" y="45339"/>
                  </a:lnTo>
                  <a:close/>
                </a:path>
                <a:path w="6294755" h="103504">
                  <a:moveTo>
                    <a:pt x="6203188" y="45339"/>
                  </a:moveTo>
                  <a:lnTo>
                    <a:pt x="6101588" y="45339"/>
                  </a:lnTo>
                  <a:lnTo>
                    <a:pt x="6101588" y="58039"/>
                  </a:lnTo>
                  <a:lnTo>
                    <a:pt x="6203188" y="58039"/>
                  </a:lnTo>
                  <a:lnTo>
                    <a:pt x="6203188" y="45339"/>
                  </a:lnTo>
                  <a:close/>
                </a:path>
                <a:path w="6294755" h="103504">
                  <a:moveTo>
                    <a:pt x="6294755" y="51689"/>
                  </a:moveTo>
                  <a:lnTo>
                    <a:pt x="6283858" y="45339"/>
                  </a:lnTo>
                  <a:lnTo>
                    <a:pt x="6206109" y="0"/>
                  </a:lnTo>
                  <a:lnTo>
                    <a:pt x="6202299" y="1016"/>
                  </a:lnTo>
                  <a:lnTo>
                    <a:pt x="6198743" y="7112"/>
                  </a:lnTo>
                  <a:lnTo>
                    <a:pt x="6199759" y="10922"/>
                  </a:lnTo>
                  <a:lnTo>
                    <a:pt x="6258738" y="45339"/>
                  </a:lnTo>
                  <a:lnTo>
                    <a:pt x="6241288" y="45339"/>
                  </a:lnTo>
                  <a:lnTo>
                    <a:pt x="6241288" y="58039"/>
                  </a:lnTo>
                  <a:lnTo>
                    <a:pt x="6258738" y="58039"/>
                  </a:lnTo>
                  <a:lnTo>
                    <a:pt x="6199759" y="92456"/>
                  </a:lnTo>
                  <a:lnTo>
                    <a:pt x="6198743" y="96266"/>
                  </a:lnTo>
                  <a:lnTo>
                    <a:pt x="6202299" y="102362"/>
                  </a:lnTo>
                  <a:lnTo>
                    <a:pt x="6206109" y="103378"/>
                  </a:lnTo>
                  <a:lnTo>
                    <a:pt x="6283858" y="58039"/>
                  </a:lnTo>
                  <a:lnTo>
                    <a:pt x="6294755" y="51689"/>
                  </a:lnTo>
                  <a:close/>
                </a:path>
              </a:pathLst>
            </a:custGeom>
            <a:solidFill>
              <a:srgbClr val="3BB1C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834890" y="5170170"/>
            <a:ext cx="135826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 b="1">
                <a:solidFill>
                  <a:srgbClr val="56555A"/>
                </a:solidFill>
                <a:latin typeface="Carlito"/>
                <a:cs typeface="Carlito"/>
              </a:rPr>
              <a:t>1</a:t>
            </a:r>
            <a:r>
              <a:rPr dirty="0" sz="1950" spc="5" b="1">
                <a:solidFill>
                  <a:srgbClr val="56555A"/>
                </a:solidFill>
                <a:latin typeface="Carlito"/>
                <a:cs typeface="Carlito"/>
              </a:rPr>
              <a:t>9</a:t>
            </a:r>
            <a:r>
              <a:rPr dirty="0" sz="1950" b="1">
                <a:solidFill>
                  <a:srgbClr val="56555A"/>
                </a:solidFill>
                <a:latin typeface="Carlito"/>
                <a:cs typeface="Carlito"/>
              </a:rPr>
              <a:t>2</a:t>
            </a:r>
            <a:r>
              <a:rPr dirty="0" sz="1950" spc="5" b="1">
                <a:solidFill>
                  <a:srgbClr val="56555A"/>
                </a:solidFill>
                <a:latin typeface="Carlito"/>
                <a:cs typeface="Carlito"/>
              </a:rPr>
              <a:t>.</a:t>
            </a:r>
            <a:r>
              <a:rPr dirty="0" sz="1950" b="1">
                <a:solidFill>
                  <a:srgbClr val="56555A"/>
                </a:solidFill>
                <a:latin typeface="Carlito"/>
                <a:cs typeface="Carlito"/>
              </a:rPr>
              <a:t>16</a:t>
            </a:r>
            <a:r>
              <a:rPr dirty="0" sz="1950" spc="-15" b="1">
                <a:solidFill>
                  <a:srgbClr val="56555A"/>
                </a:solidFill>
                <a:latin typeface="Carlito"/>
                <a:cs typeface="Carlito"/>
              </a:rPr>
              <a:t>8</a:t>
            </a:r>
            <a:r>
              <a:rPr dirty="0" sz="1950" spc="-5" b="1">
                <a:solidFill>
                  <a:srgbClr val="56555A"/>
                </a:solidFill>
                <a:latin typeface="Carlito"/>
                <a:cs typeface="Carlito"/>
              </a:rPr>
              <a:t>.</a:t>
            </a:r>
            <a:r>
              <a:rPr dirty="0" sz="1950" spc="5" b="1">
                <a:solidFill>
                  <a:srgbClr val="56555A"/>
                </a:solidFill>
                <a:latin typeface="Carlito"/>
                <a:cs typeface="Carlito"/>
              </a:rPr>
              <a:t>1</a:t>
            </a:r>
            <a:r>
              <a:rPr dirty="0" sz="1950" spc="-10" b="1">
                <a:solidFill>
                  <a:srgbClr val="56555A"/>
                </a:solidFill>
                <a:latin typeface="Carlito"/>
                <a:cs typeface="Carlito"/>
              </a:rPr>
              <a:t>0</a:t>
            </a:r>
            <a:r>
              <a:rPr dirty="0" sz="1950" spc="-5" b="1">
                <a:solidFill>
                  <a:srgbClr val="56555A"/>
                </a:solidFill>
                <a:latin typeface="Carlito"/>
                <a:cs typeface="Carlito"/>
              </a:rPr>
              <a:t>.0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546593" y="7348855"/>
            <a:ext cx="76517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 b="1">
                <a:solidFill>
                  <a:srgbClr val="56555A"/>
                </a:solidFill>
                <a:latin typeface="Carlito"/>
                <a:cs typeface="Carlito"/>
              </a:rPr>
              <a:t>Se</a:t>
            </a:r>
            <a:r>
              <a:rPr dirty="0" sz="1950" spc="10" b="1">
                <a:solidFill>
                  <a:srgbClr val="56555A"/>
                </a:solidFill>
                <a:latin typeface="Carlito"/>
                <a:cs typeface="Carlito"/>
              </a:rPr>
              <a:t>r</a:t>
            </a:r>
            <a:r>
              <a:rPr dirty="0" sz="1950" spc="-5" b="1">
                <a:solidFill>
                  <a:srgbClr val="56555A"/>
                </a:solidFill>
                <a:latin typeface="Carlito"/>
                <a:cs typeface="Carlito"/>
              </a:rPr>
              <a:t>vice</a:t>
            </a:r>
            <a:endParaRPr sz="19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645287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095A82"/>
                </a:solidFill>
              </a:rPr>
              <a:t>Services in</a:t>
            </a:r>
            <a:r>
              <a:rPr dirty="0" sz="5400" spc="-105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Kubernetes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937666" y="1884426"/>
            <a:ext cx="11216005" cy="18440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4200" indent="-572135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Services defines logical set of pods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and 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policy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through which they will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be</a:t>
            </a:r>
            <a:r>
              <a:rPr dirty="0" sz="2400" spc="-6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accessed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4200" indent="-57213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They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are the abstraction and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sometimes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called as</a:t>
            </a:r>
            <a:r>
              <a:rPr dirty="0" sz="2400" spc="-7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micro-services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4200" indent="-57213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Label Selectors determine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set of </a:t>
            </a:r>
            <a:r>
              <a:rPr dirty="0" sz="2400" spc="-10">
                <a:solidFill>
                  <a:srgbClr val="5F5F5F"/>
                </a:solidFill>
                <a:latin typeface="Carlito"/>
                <a:cs typeface="Carlito"/>
              </a:rPr>
              <a:t>pods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to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be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targeted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by</a:t>
            </a:r>
            <a:r>
              <a:rPr dirty="0" sz="2400" spc="-5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Services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921752" y="4442459"/>
            <a:ext cx="7545705" cy="5161280"/>
            <a:chOff x="7921752" y="4442459"/>
            <a:chExt cx="7545705" cy="5161280"/>
          </a:xfrm>
        </p:grpSpPr>
        <p:sp>
          <p:nvSpPr>
            <p:cNvPr id="5" name="object 5"/>
            <p:cNvSpPr/>
            <p:nvPr/>
          </p:nvSpPr>
          <p:spPr>
            <a:xfrm>
              <a:off x="7921752" y="4447031"/>
              <a:ext cx="7491221" cy="51564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269224" y="4442459"/>
              <a:ext cx="7197852" cy="48630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073400" marR="5080" indent="-3059430">
              <a:lnSpc>
                <a:spcPct val="100000"/>
              </a:lnSpc>
              <a:spcBef>
                <a:spcPts val="100"/>
              </a:spcBef>
              <a:tabLst>
                <a:tab pos="7279005" algn="l"/>
              </a:tabLst>
            </a:pPr>
            <a:r>
              <a:rPr dirty="0" spc="-10"/>
              <a:t>Demo </a:t>
            </a:r>
            <a:r>
              <a:rPr dirty="0"/>
              <a:t>2:</a:t>
            </a:r>
            <a:r>
              <a:rPr dirty="0" spc="5"/>
              <a:t> </a:t>
            </a:r>
            <a:r>
              <a:rPr dirty="0"/>
              <a:t>Accessing	your</a:t>
            </a:r>
            <a:r>
              <a:rPr dirty="0" spc="-85"/>
              <a:t> </a:t>
            </a:r>
            <a:r>
              <a:rPr dirty="0"/>
              <a:t>Application  through </a:t>
            </a:r>
            <a:r>
              <a:rPr dirty="0" spc="-10"/>
              <a:t>the</a:t>
            </a:r>
            <a:r>
              <a:rPr dirty="0" spc="-20"/>
              <a:t> </a:t>
            </a:r>
            <a:r>
              <a:rPr dirty="0"/>
              <a:t>Service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883412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95A82"/>
                </a:solidFill>
              </a:rPr>
              <a:t>Deploy </a:t>
            </a:r>
            <a:r>
              <a:rPr dirty="0" sz="5400">
                <a:solidFill>
                  <a:srgbClr val="095A82"/>
                </a:solidFill>
              </a:rPr>
              <a:t>a Service in</a:t>
            </a:r>
            <a:r>
              <a:rPr dirty="0" sz="5400" spc="-100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Kubernetes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937666" y="1824989"/>
            <a:ext cx="705421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5F5F5F"/>
                </a:solidFill>
                <a:latin typeface="Carlito"/>
                <a:cs typeface="Carlito"/>
              </a:rPr>
              <a:t>To create a service use the </a:t>
            </a:r>
            <a:r>
              <a:rPr dirty="0" sz="2800" spc="-10" b="1">
                <a:solidFill>
                  <a:srgbClr val="5F5F5F"/>
                </a:solidFill>
                <a:latin typeface="Carlito"/>
                <a:cs typeface="Carlito"/>
              </a:rPr>
              <a:t>following</a:t>
            </a:r>
            <a:r>
              <a:rPr dirty="0" sz="2800" spc="105" b="1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800" spc="-10" b="1">
                <a:solidFill>
                  <a:srgbClr val="5F5F5F"/>
                </a:solidFill>
                <a:latin typeface="Carlito"/>
                <a:cs typeface="Carlito"/>
              </a:rPr>
              <a:t>command: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7666" y="4278884"/>
            <a:ext cx="1124394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5F5F5F"/>
                </a:solidFill>
                <a:latin typeface="Carlito"/>
                <a:cs typeface="Carlito"/>
              </a:rPr>
              <a:t>To </a:t>
            </a:r>
            <a:r>
              <a:rPr dirty="0" sz="2800" spc="-10" b="1">
                <a:solidFill>
                  <a:srgbClr val="5F5F5F"/>
                </a:solidFill>
                <a:latin typeface="Carlito"/>
                <a:cs typeface="Carlito"/>
              </a:rPr>
              <a:t>get </a:t>
            </a:r>
            <a:r>
              <a:rPr dirty="0" sz="2800" spc="-5" b="1">
                <a:solidFill>
                  <a:srgbClr val="5F5F5F"/>
                </a:solidFill>
                <a:latin typeface="Carlito"/>
                <a:cs typeface="Carlito"/>
              </a:rPr>
              <a:t>the port on </a:t>
            </a:r>
            <a:r>
              <a:rPr dirty="0" sz="2800" spc="-10" b="1">
                <a:solidFill>
                  <a:srgbClr val="5F5F5F"/>
                </a:solidFill>
                <a:latin typeface="Carlito"/>
                <a:cs typeface="Carlito"/>
              </a:rPr>
              <a:t>which </a:t>
            </a:r>
            <a:r>
              <a:rPr dirty="0" sz="2800" spc="-5" b="1">
                <a:solidFill>
                  <a:srgbClr val="5F5F5F"/>
                </a:solidFill>
                <a:latin typeface="Carlito"/>
                <a:cs typeface="Carlito"/>
              </a:rPr>
              <a:t>the service is </a:t>
            </a:r>
            <a:r>
              <a:rPr dirty="0" sz="2800" spc="-10" b="1">
                <a:solidFill>
                  <a:srgbClr val="5F5F5F"/>
                </a:solidFill>
                <a:latin typeface="Carlito"/>
                <a:cs typeface="Carlito"/>
              </a:rPr>
              <a:t>running, run </a:t>
            </a:r>
            <a:r>
              <a:rPr dirty="0" sz="2800" spc="-5" b="1">
                <a:solidFill>
                  <a:srgbClr val="5F5F5F"/>
                </a:solidFill>
                <a:latin typeface="Carlito"/>
                <a:cs typeface="Carlito"/>
              </a:rPr>
              <a:t>the </a:t>
            </a:r>
            <a:r>
              <a:rPr dirty="0" sz="2800" spc="-10" b="1">
                <a:solidFill>
                  <a:srgbClr val="5F5F5F"/>
                </a:solidFill>
                <a:latin typeface="Carlito"/>
                <a:cs typeface="Carlito"/>
              </a:rPr>
              <a:t>following</a:t>
            </a:r>
            <a:r>
              <a:rPr dirty="0" sz="2800" spc="285" b="1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800" spc="-10" b="1">
                <a:solidFill>
                  <a:srgbClr val="5F5F5F"/>
                </a:solidFill>
                <a:latin typeface="Carlito"/>
                <a:cs typeface="Carlito"/>
              </a:rPr>
              <a:t>command: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80260" y="2679204"/>
            <a:ext cx="13635355" cy="4786630"/>
            <a:chOff x="2080260" y="2679204"/>
            <a:chExt cx="13635355" cy="4786630"/>
          </a:xfrm>
        </p:grpSpPr>
        <p:sp>
          <p:nvSpPr>
            <p:cNvPr id="6" name="object 6"/>
            <p:cNvSpPr/>
            <p:nvPr/>
          </p:nvSpPr>
          <p:spPr>
            <a:xfrm>
              <a:off x="2080260" y="2679204"/>
              <a:ext cx="13635228" cy="8473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106168" y="2705099"/>
              <a:ext cx="13533119" cy="7452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080260" y="5586971"/>
              <a:ext cx="13635228" cy="12527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106168" y="5612891"/>
              <a:ext cx="13533119" cy="11506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237719" y="6289547"/>
              <a:ext cx="1089660" cy="474345"/>
            </a:xfrm>
            <a:custGeom>
              <a:avLst/>
              <a:gdLst/>
              <a:ahLst/>
              <a:cxnLst/>
              <a:rect l="l" t="t" r="r" b="b"/>
              <a:pathLst>
                <a:path w="1089659" h="474345">
                  <a:moveTo>
                    <a:pt x="0" y="473963"/>
                  </a:moveTo>
                  <a:lnTo>
                    <a:pt x="1089660" y="473963"/>
                  </a:lnTo>
                  <a:lnTo>
                    <a:pt x="1089660" y="0"/>
                  </a:lnTo>
                  <a:lnTo>
                    <a:pt x="0" y="0"/>
                  </a:lnTo>
                  <a:lnTo>
                    <a:pt x="0" y="473963"/>
                  </a:lnTo>
                  <a:close/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676253" y="6801611"/>
              <a:ext cx="988694" cy="664210"/>
            </a:xfrm>
            <a:custGeom>
              <a:avLst/>
              <a:gdLst/>
              <a:ahLst/>
              <a:cxnLst/>
              <a:rect l="l" t="t" r="r" b="b"/>
              <a:pathLst>
                <a:path w="988695" h="664209">
                  <a:moveTo>
                    <a:pt x="827595" y="71279"/>
                  </a:moveTo>
                  <a:lnTo>
                    <a:pt x="0" y="615442"/>
                  </a:lnTo>
                  <a:lnTo>
                    <a:pt x="31750" y="663829"/>
                  </a:lnTo>
                  <a:lnTo>
                    <a:pt x="859375" y="119647"/>
                  </a:lnTo>
                  <a:lnTo>
                    <a:pt x="827595" y="71279"/>
                  </a:lnTo>
                  <a:close/>
                </a:path>
                <a:path w="988695" h="664209">
                  <a:moveTo>
                    <a:pt x="956551" y="55372"/>
                  </a:moveTo>
                  <a:lnTo>
                    <a:pt x="851789" y="55372"/>
                  </a:lnTo>
                  <a:lnTo>
                    <a:pt x="883539" y="103759"/>
                  </a:lnTo>
                  <a:lnTo>
                    <a:pt x="859375" y="119647"/>
                  </a:lnTo>
                  <a:lnTo>
                    <a:pt x="891158" y="168021"/>
                  </a:lnTo>
                  <a:lnTo>
                    <a:pt x="956551" y="55372"/>
                  </a:lnTo>
                  <a:close/>
                </a:path>
                <a:path w="988695" h="664209">
                  <a:moveTo>
                    <a:pt x="851789" y="55372"/>
                  </a:moveTo>
                  <a:lnTo>
                    <a:pt x="827595" y="71279"/>
                  </a:lnTo>
                  <a:lnTo>
                    <a:pt x="859375" y="119647"/>
                  </a:lnTo>
                  <a:lnTo>
                    <a:pt x="883539" y="103759"/>
                  </a:lnTo>
                  <a:lnTo>
                    <a:pt x="851789" y="55372"/>
                  </a:lnTo>
                  <a:close/>
                </a:path>
                <a:path w="988695" h="664209">
                  <a:moveTo>
                    <a:pt x="988695" y="0"/>
                  </a:moveTo>
                  <a:lnTo>
                    <a:pt x="795781" y="22860"/>
                  </a:lnTo>
                  <a:lnTo>
                    <a:pt x="827595" y="71279"/>
                  </a:lnTo>
                  <a:lnTo>
                    <a:pt x="851789" y="55372"/>
                  </a:lnTo>
                  <a:lnTo>
                    <a:pt x="956551" y="55372"/>
                  </a:lnTo>
                  <a:lnTo>
                    <a:pt x="9886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9144761" y="7440930"/>
            <a:ext cx="5443855" cy="640080"/>
          </a:xfrm>
          <a:prstGeom prst="rect">
            <a:avLst/>
          </a:prstGeom>
          <a:solidFill>
            <a:srgbClr val="7E7E7E"/>
          </a:solidFill>
          <a:ln w="28956">
            <a:solidFill>
              <a:srgbClr val="56555A"/>
            </a:solidFill>
          </a:ln>
        </p:spPr>
        <p:txBody>
          <a:bodyPr wrap="square" lIns="0" tIns="6096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480"/>
              </a:spcBef>
            </a:pP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This is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where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</a:rPr>
              <a:t>your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service is</a:t>
            </a:r>
            <a:r>
              <a:rPr dirty="0" sz="2800" spc="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running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95391" y="0"/>
            <a:ext cx="292735" cy="10246360"/>
          </a:xfrm>
          <a:custGeom>
            <a:avLst/>
            <a:gdLst/>
            <a:ahLst/>
            <a:cxnLst/>
            <a:rect l="l" t="t" r="r" b="b"/>
            <a:pathLst>
              <a:path w="292734" h="10246360">
                <a:moveTo>
                  <a:pt x="0" y="10245850"/>
                </a:moveTo>
                <a:lnTo>
                  <a:pt x="292607" y="10245850"/>
                </a:lnTo>
                <a:lnTo>
                  <a:pt x="292607" y="0"/>
                </a:lnTo>
                <a:lnTo>
                  <a:pt x="0" y="0"/>
                </a:lnTo>
                <a:lnTo>
                  <a:pt x="0" y="10245850"/>
                </a:lnTo>
                <a:close/>
              </a:path>
            </a:pathLst>
          </a:custGeom>
          <a:solidFill>
            <a:srgbClr val="0958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292735" cy="10236835"/>
          </a:xfrm>
          <a:custGeom>
            <a:avLst/>
            <a:gdLst/>
            <a:ahLst/>
            <a:cxnLst/>
            <a:rect l="l" t="t" r="r" b="b"/>
            <a:pathLst>
              <a:path w="292735" h="10236835">
                <a:moveTo>
                  <a:pt x="0" y="10236706"/>
                </a:moveTo>
                <a:lnTo>
                  <a:pt x="292608" y="10236706"/>
                </a:lnTo>
                <a:lnTo>
                  <a:pt x="292608" y="0"/>
                </a:lnTo>
                <a:lnTo>
                  <a:pt x="0" y="0"/>
                </a:lnTo>
                <a:lnTo>
                  <a:pt x="0" y="10236706"/>
                </a:lnTo>
                <a:close/>
              </a:path>
            </a:pathLst>
          </a:custGeom>
          <a:solidFill>
            <a:srgbClr val="0958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9601199"/>
            <a:ext cx="18288000" cy="685800"/>
          </a:xfrm>
          <a:custGeom>
            <a:avLst/>
            <a:gdLst/>
            <a:ahLst/>
            <a:cxnLst/>
            <a:rect l="l" t="t" r="r" b="b"/>
            <a:pathLst>
              <a:path w="18288000" h="685800">
                <a:moveTo>
                  <a:pt x="18288000" y="0"/>
                </a:moveTo>
                <a:lnTo>
                  <a:pt x="0" y="0"/>
                </a:lnTo>
                <a:lnTo>
                  <a:pt x="0" y="685800"/>
                </a:lnTo>
                <a:lnTo>
                  <a:pt x="18288000" y="6858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958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09588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054608" y="9448800"/>
            <a:ext cx="2287905" cy="844550"/>
            <a:chOff x="1054608" y="9448800"/>
            <a:chExt cx="2287905" cy="844550"/>
          </a:xfrm>
        </p:grpSpPr>
        <p:sp>
          <p:nvSpPr>
            <p:cNvPr id="7" name="object 7"/>
            <p:cNvSpPr/>
            <p:nvPr/>
          </p:nvSpPr>
          <p:spPr>
            <a:xfrm>
              <a:off x="1059180" y="9453365"/>
              <a:ext cx="2276856" cy="8336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60704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0" y="832103"/>
                  </a:moveTo>
                  <a:lnTo>
                    <a:pt x="2275332" y="832103"/>
                  </a:lnTo>
                  <a:lnTo>
                    <a:pt x="2275332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426464" y="9675875"/>
              <a:ext cx="1543812" cy="3901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934974" y="1700783"/>
            <a:ext cx="16421100" cy="29209"/>
            <a:chOff x="934974" y="1700783"/>
            <a:chExt cx="16421100" cy="29209"/>
          </a:xfrm>
        </p:grpSpPr>
        <p:sp>
          <p:nvSpPr>
            <p:cNvPr id="11" name="object 11"/>
            <p:cNvSpPr/>
            <p:nvPr/>
          </p:nvSpPr>
          <p:spPr>
            <a:xfrm>
              <a:off x="934974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0" y="28955"/>
                  </a:moveTo>
                  <a:lnTo>
                    <a:pt x="16421100" y="28955"/>
                  </a:lnTo>
                  <a:lnTo>
                    <a:pt x="16421100" y="0"/>
                  </a:lnTo>
                  <a:lnTo>
                    <a:pt x="0" y="0"/>
                  </a:lnTo>
                  <a:lnTo>
                    <a:pt x="0" y="28955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34974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0" y="28955"/>
                  </a:moveTo>
                  <a:lnTo>
                    <a:pt x="16421100" y="28955"/>
                  </a:lnTo>
                  <a:lnTo>
                    <a:pt x="16421100" y="0"/>
                  </a:lnTo>
                  <a:lnTo>
                    <a:pt x="0" y="0"/>
                  </a:lnTo>
                  <a:lnTo>
                    <a:pt x="0" y="28955"/>
                  </a:lnTo>
                  <a:close/>
                </a:path>
              </a:pathLst>
            </a:custGeom>
            <a:solidFill>
              <a:srgbClr val="0551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12455652" y="3284348"/>
            <a:ext cx="3744467" cy="5093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37666" y="648970"/>
            <a:ext cx="2793365" cy="7880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5">
                <a:solidFill>
                  <a:srgbClr val="095A82"/>
                </a:solidFill>
              </a:rPr>
              <a:t>Objectives</a:t>
            </a:r>
            <a:endParaRPr sz="5000"/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937666" y="1940179"/>
            <a:ext cx="9808210" cy="475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At the end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of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this module, you will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be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able</a:t>
            </a:r>
            <a:r>
              <a:rPr dirty="0" sz="2400" spc="-7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to: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rlito"/>
              <a:cs typeface="Carlito"/>
            </a:endParaRPr>
          </a:p>
          <a:p>
            <a:pPr marL="583565" indent="-571500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Understand 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basics of</a:t>
            </a:r>
            <a:r>
              <a:rPr dirty="0" sz="2400" spc="-9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Kubernetes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3565" indent="-571500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Understand Kubernetes</a:t>
            </a:r>
            <a:r>
              <a:rPr dirty="0" sz="2400" spc="-4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Architecture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3565" indent="-571500">
              <a:lnSpc>
                <a:spcPct val="100000"/>
              </a:lnSpc>
              <a:spcBef>
                <a:spcPts val="5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Set up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 Kubernetes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Cluster on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Ubuntu</a:t>
            </a:r>
            <a:r>
              <a:rPr dirty="0" sz="2400" spc="-4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VMs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3565" indent="-571500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Deploy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your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first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app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on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Kubernetes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using YAML</a:t>
            </a:r>
            <a:r>
              <a:rPr dirty="0" sz="2400" spc="-3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file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3565" indent="-571500">
              <a:lnSpc>
                <a:spcPct val="100000"/>
              </a:lnSpc>
              <a:spcBef>
                <a:spcPts val="5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Deploying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On-Prem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application to Kubernetes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using</a:t>
            </a:r>
            <a:r>
              <a:rPr dirty="0" sz="2400" spc="-5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Dashboard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3565" indent="-571500">
              <a:lnSpc>
                <a:spcPct val="100000"/>
              </a:lnSpc>
              <a:spcBef>
                <a:spcPts val="5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Update your Application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Pod using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Blue Green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Deployment on</a:t>
            </a:r>
            <a:r>
              <a:rPr dirty="0" sz="2400" spc="-7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Kubernetes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1271143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095A82"/>
                </a:solidFill>
              </a:rPr>
              <a:t>Accessing </a:t>
            </a:r>
            <a:r>
              <a:rPr dirty="0" sz="5400" spc="-5">
                <a:solidFill>
                  <a:srgbClr val="095A82"/>
                </a:solidFill>
              </a:rPr>
              <a:t>your Application </a:t>
            </a:r>
            <a:r>
              <a:rPr dirty="0" sz="5400" spc="-10">
                <a:solidFill>
                  <a:srgbClr val="095A82"/>
                </a:solidFill>
              </a:rPr>
              <a:t>Through</a:t>
            </a:r>
            <a:r>
              <a:rPr dirty="0" sz="5400" spc="40">
                <a:solidFill>
                  <a:srgbClr val="095A82"/>
                </a:solidFill>
              </a:rPr>
              <a:t> </a:t>
            </a:r>
            <a:r>
              <a:rPr dirty="0" sz="5400">
                <a:solidFill>
                  <a:srgbClr val="095A82"/>
                </a:solidFill>
              </a:rPr>
              <a:t>Browser</a:t>
            </a:r>
            <a:endParaRPr sz="5400"/>
          </a:p>
        </p:txBody>
      </p:sp>
      <p:grpSp>
        <p:nvGrpSpPr>
          <p:cNvPr id="3" name="object 3"/>
          <p:cNvGrpSpPr/>
          <p:nvPr/>
        </p:nvGrpSpPr>
        <p:grpSpPr>
          <a:xfrm>
            <a:off x="1443227" y="2548127"/>
            <a:ext cx="15452090" cy="4265930"/>
            <a:chOff x="1443227" y="2548127"/>
            <a:chExt cx="15452090" cy="4265930"/>
          </a:xfrm>
        </p:grpSpPr>
        <p:sp>
          <p:nvSpPr>
            <p:cNvPr id="4" name="object 4"/>
            <p:cNvSpPr/>
            <p:nvPr/>
          </p:nvSpPr>
          <p:spPr>
            <a:xfrm>
              <a:off x="1443227" y="2548127"/>
              <a:ext cx="15451836" cy="42656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78279" y="2583179"/>
              <a:ext cx="15331440" cy="41452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73707" y="2578607"/>
              <a:ext cx="15340965" cy="4154804"/>
            </a:xfrm>
            <a:custGeom>
              <a:avLst/>
              <a:gdLst/>
              <a:ahLst/>
              <a:cxnLst/>
              <a:rect l="l" t="t" r="r" b="b"/>
              <a:pathLst>
                <a:path w="15340965" h="4154804">
                  <a:moveTo>
                    <a:pt x="0" y="4154424"/>
                  </a:moveTo>
                  <a:lnTo>
                    <a:pt x="15340584" y="4154424"/>
                  </a:lnTo>
                  <a:lnTo>
                    <a:pt x="15340584" y="0"/>
                  </a:lnTo>
                  <a:lnTo>
                    <a:pt x="0" y="0"/>
                  </a:lnTo>
                  <a:lnTo>
                    <a:pt x="0" y="4154424"/>
                  </a:lnTo>
                  <a:close/>
                </a:path>
              </a:pathLst>
            </a:custGeom>
            <a:ln w="9144">
              <a:solidFill>
                <a:srgbClr val="51C3C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691883" y="2723387"/>
              <a:ext cx="741045" cy="370840"/>
            </a:xfrm>
            <a:custGeom>
              <a:avLst/>
              <a:gdLst/>
              <a:ahLst/>
              <a:cxnLst/>
              <a:rect l="l" t="t" r="r" b="b"/>
              <a:pathLst>
                <a:path w="741045" h="370839">
                  <a:moveTo>
                    <a:pt x="0" y="370331"/>
                  </a:moveTo>
                  <a:lnTo>
                    <a:pt x="740664" y="370331"/>
                  </a:lnTo>
                  <a:lnTo>
                    <a:pt x="740664" y="0"/>
                  </a:lnTo>
                  <a:lnTo>
                    <a:pt x="0" y="0"/>
                  </a:lnTo>
                  <a:lnTo>
                    <a:pt x="0" y="370331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704581" y="2042922"/>
            <a:ext cx="2133600" cy="393700"/>
          </a:xfrm>
          <a:prstGeom prst="rect">
            <a:avLst/>
          </a:prstGeom>
          <a:solidFill>
            <a:srgbClr val="7E7E7E"/>
          </a:solidFill>
          <a:ln w="28955">
            <a:solidFill>
              <a:srgbClr val="56555A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35"/>
              </a:spcBef>
            </a:pPr>
            <a:r>
              <a:rPr dirty="0" sz="1950" spc="-5">
                <a:solidFill>
                  <a:srgbClr val="FFFFFF"/>
                </a:solidFill>
                <a:latin typeface="Carlito"/>
                <a:cs typeface="Carlito"/>
              </a:rPr>
              <a:t>Enter </a:t>
            </a:r>
            <a:r>
              <a:rPr dirty="0" sz="1950">
                <a:solidFill>
                  <a:srgbClr val="FFFFFF"/>
                </a:solidFill>
                <a:latin typeface="Carlito"/>
                <a:cs typeface="Carlito"/>
              </a:rPr>
              <a:t>the port</a:t>
            </a:r>
            <a:r>
              <a:rPr dirty="0" sz="1950" spc="-1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950" spc="-10">
                <a:solidFill>
                  <a:srgbClr val="FFFFFF"/>
                </a:solidFill>
                <a:latin typeface="Carlito"/>
                <a:cs typeface="Carlito"/>
              </a:rPr>
              <a:t>here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85254" y="2227452"/>
            <a:ext cx="728345" cy="497205"/>
          </a:xfrm>
          <a:custGeom>
            <a:avLst/>
            <a:gdLst/>
            <a:ahLst/>
            <a:cxnLst/>
            <a:rect l="l" t="t" r="r" b="b"/>
            <a:pathLst>
              <a:path w="728345" h="497205">
                <a:moveTo>
                  <a:pt x="47751" y="412242"/>
                </a:moveTo>
                <a:lnTo>
                  <a:pt x="0" y="496824"/>
                </a:lnTo>
                <a:lnTo>
                  <a:pt x="96266" y="484250"/>
                </a:lnTo>
                <a:lnTo>
                  <a:pt x="85570" y="468375"/>
                </a:lnTo>
                <a:lnTo>
                  <a:pt x="68072" y="468375"/>
                </a:lnTo>
                <a:lnTo>
                  <a:pt x="51943" y="444373"/>
                </a:lnTo>
                <a:lnTo>
                  <a:pt x="63950" y="436285"/>
                </a:lnTo>
                <a:lnTo>
                  <a:pt x="47751" y="412242"/>
                </a:lnTo>
                <a:close/>
              </a:path>
              <a:path w="728345" h="497205">
                <a:moveTo>
                  <a:pt x="63950" y="436285"/>
                </a:moveTo>
                <a:lnTo>
                  <a:pt x="51943" y="444373"/>
                </a:lnTo>
                <a:lnTo>
                  <a:pt x="68072" y="468375"/>
                </a:lnTo>
                <a:lnTo>
                  <a:pt x="80110" y="460271"/>
                </a:lnTo>
                <a:lnTo>
                  <a:pt x="63950" y="436285"/>
                </a:lnTo>
                <a:close/>
              </a:path>
              <a:path w="728345" h="497205">
                <a:moveTo>
                  <a:pt x="80110" y="460271"/>
                </a:moveTo>
                <a:lnTo>
                  <a:pt x="68072" y="468375"/>
                </a:lnTo>
                <a:lnTo>
                  <a:pt x="85570" y="468375"/>
                </a:lnTo>
                <a:lnTo>
                  <a:pt x="80110" y="460271"/>
                </a:lnTo>
                <a:close/>
              </a:path>
              <a:path w="728345" h="497205">
                <a:moveTo>
                  <a:pt x="711707" y="0"/>
                </a:moveTo>
                <a:lnTo>
                  <a:pt x="63950" y="436285"/>
                </a:lnTo>
                <a:lnTo>
                  <a:pt x="80110" y="460271"/>
                </a:lnTo>
                <a:lnTo>
                  <a:pt x="727964" y="24129"/>
                </a:lnTo>
                <a:lnTo>
                  <a:pt x="71170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1169" y="4480686"/>
            <a:ext cx="872617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Kubernetes</a:t>
            </a:r>
            <a:r>
              <a:rPr dirty="0" spc="-80"/>
              <a:t> </a:t>
            </a:r>
            <a:r>
              <a:rPr dirty="0" spc="-5"/>
              <a:t>Dashboard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7666" y="645617"/>
            <a:ext cx="6544309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 b="1">
                <a:solidFill>
                  <a:srgbClr val="095A82"/>
                </a:solidFill>
                <a:latin typeface="Carlito"/>
                <a:cs typeface="Carlito"/>
              </a:rPr>
              <a:t>Kubernetes</a:t>
            </a:r>
            <a:r>
              <a:rPr dirty="0" sz="5400" spc="-80" b="1">
                <a:solidFill>
                  <a:srgbClr val="095A82"/>
                </a:solidFill>
                <a:latin typeface="Carlito"/>
                <a:cs typeface="Carlito"/>
              </a:rPr>
              <a:t> </a:t>
            </a:r>
            <a:r>
              <a:rPr dirty="0" sz="5400" spc="-5" b="1">
                <a:solidFill>
                  <a:srgbClr val="095A82"/>
                </a:solidFill>
                <a:latin typeface="Carlito"/>
                <a:cs typeface="Carlito"/>
              </a:rPr>
              <a:t>Dashboard</a:t>
            </a:r>
            <a:endParaRPr sz="5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7666" y="1720976"/>
            <a:ext cx="1617662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Dashboard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is a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web-based Kubernetes user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interface. </a:t>
            </a:r>
            <a:r>
              <a:rPr dirty="0" sz="2400" spc="-10">
                <a:solidFill>
                  <a:srgbClr val="5F5F5F"/>
                </a:solidFill>
                <a:latin typeface="Carlito"/>
                <a:cs typeface="Carlito"/>
              </a:rPr>
              <a:t>You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can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use Dashboard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to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deploy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containerized applications to a Kubernetes  cluster,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troubleshoot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your containerized application, and manage the cluster itself along with its attendant</a:t>
            </a:r>
            <a:r>
              <a:rPr dirty="0" sz="2400" spc="-13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resources.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2023" y="3471671"/>
            <a:ext cx="10005060" cy="6655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713105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095A82"/>
                </a:solidFill>
              </a:rPr>
              <a:t>Accessing the</a:t>
            </a:r>
            <a:r>
              <a:rPr dirty="0" sz="5400" spc="-85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Dashboard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937666" y="1903856"/>
            <a:ext cx="92132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For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accessing 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dashboard, pass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following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command in the</a:t>
            </a:r>
            <a:r>
              <a:rPr dirty="0" sz="2400" spc="-12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terminal: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908" y="2446020"/>
            <a:ext cx="4445635" cy="775970"/>
          </a:xfrm>
          <a:prstGeom prst="rect">
            <a:avLst/>
          </a:prstGeom>
          <a:solidFill>
            <a:srgbClr val="56555A"/>
          </a:solidFill>
        </p:spPr>
        <p:txBody>
          <a:bodyPr wrap="square" lIns="0" tIns="137795" rIns="0" bIns="0" rtlCol="0" vert="horz">
            <a:spAutoFit/>
          </a:bodyPr>
          <a:lstStyle/>
          <a:p>
            <a:pPr algn="ctr" marR="23495">
              <a:lnSpc>
                <a:spcPct val="100000"/>
              </a:lnSpc>
              <a:spcBef>
                <a:spcPts val="1085"/>
              </a:spcBef>
            </a:pPr>
            <a:r>
              <a:rPr dirty="0" sz="2700" spc="-5">
                <a:solidFill>
                  <a:srgbClr val="FFFFFF"/>
                </a:solidFill>
                <a:latin typeface="Courier New"/>
                <a:cs typeface="Courier New"/>
              </a:rPr>
              <a:t>kubectl</a:t>
            </a:r>
            <a:r>
              <a:rPr dirty="0" sz="2700" spc="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700" spc="-5">
                <a:solidFill>
                  <a:srgbClr val="FFFFFF"/>
                </a:solidFill>
                <a:latin typeface="Courier New"/>
                <a:cs typeface="Courier New"/>
              </a:rPr>
              <a:t>proxy</a:t>
            </a:r>
            <a:endParaRPr sz="27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8744" y="3605796"/>
            <a:ext cx="17051020" cy="5621020"/>
            <a:chOff x="618744" y="3605796"/>
            <a:chExt cx="17051020" cy="5621020"/>
          </a:xfrm>
        </p:grpSpPr>
        <p:sp>
          <p:nvSpPr>
            <p:cNvPr id="6" name="object 6"/>
            <p:cNvSpPr/>
            <p:nvPr/>
          </p:nvSpPr>
          <p:spPr>
            <a:xfrm>
              <a:off x="3921252" y="3605796"/>
              <a:ext cx="9179052" cy="10393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947159" y="3631691"/>
              <a:ext cx="9076944" cy="9372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18744" y="5902451"/>
              <a:ext cx="17051020" cy="3324225"/>
            </a:xfrm>
            <a:custGeom>
              <a:avLst/>
              <a:gdLst/>
              <a:ahLst/>
              <a:cxnLst/>
              <a:rect l="l" t="t" r="r" b="b"/>
              <a:pathLst>
                <a:path w="17051020" h="3324225">
                  <a:moveTo>
                    <a:pt x="17050512" y="0"/>
                  </a:moveTo>
                  <a:lnTo>
                    <a:pt x="0" y="0"/>
                  </a:lnTo>
                  <a:lnTo>
                    <a:pt x="0" y="3323844"/>
                  </a:lnTo>
                  <a:lnTo>
                    <a:pt x="17050512" y="3323844"/>
                  </a:lnTo>
                  <a:lnTo>
                    <a:pt x="17050512" y="0"/>
                  </a:lnTo>
                  <a:close/>
                </a:path>
              </a:pathLst>
            </a:custGeom>
            <a:solidFill>
              <a:srgbClr val="56555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06653" y="4855590"/>
            <a:ext cx="17001490" cy="4333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3535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On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new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terminal, run 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following</a:t>
            </a:r>
            <a:r>
              <a:rPr dirty="0" sz="2400" spc="-6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commands: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92D050"/>
                </a:solidFill>
                <a:latin typeface="Courier New"/>
                <a:cs typeface="Courier New"/>
              </a:rPr>
              <a:t>// To </a:t>
            </a:r>
            <a:r>
              <a:rPr dirty="0" sz="2400" spc="-10" b="1">
                <a:solidFill>
                  <a:srgbClr val="92D050"/>
                </a:solidFill>
                <a:latin typeface="Courier New"/>
                <a:cs typeface="Courier New"/>
              </a:rPr>
              <a:t>create </a:t>
            </a:r>
            <a:r>
              <a:rPr dirty="0" sz="2400" b="1">
                <a:solidFill>
                  <a:srgbClr val="92D050"/>
                </a:solidFill>
                <a:latin typeface="Courier New"/>
                <a:cs typeface="Courier New"/>
              </a:rPr>
              <a:t>a </a:t>
            </a:r>
            <a:r>
              <a:rPr dirty="0" sz="2400" spc="-10" b="1">
                <a:solidFill>
                  <a:srgbClr val="92D050"/>
                </a:solidFill>
                <a:latin typeface="Courier New"/>
                <a:cs typeface="Courier New"/>
              </a:rPr>
              <a:t>service account for </a:t>
            </a:r>
            <a:r>
              <a:rPr dirty="0" sz="2400" spc="-5" b="1">
                <a:solidFill>
                  <a:srgbClr val="92D050"/>
                </a:solidFill>
                <a:latin typeface="Courier New"/>
                <a:cs typeface="Courier New"/>
              </a:rPr>
              <a:t>your</a:t>
            </a:r>
            <a:r>
              <a:rPr dirty="0" sz="2400" spc="-40" b="1">
                <a:solidFill>
                  <a:srgbClr val="92D050"/>
                </a:solidFill>
                <a:latin typeface="Courier New"/>
                <a:cs typeface="Courier New"/>
              </a:rPr>
              <a:t> </a:t>
            </a:r>
            <a:r>
              <a:rPr dirty="0" sz="2400" spc="-10" b="1">
                <a:solidFill>
                  <a:srgbClr val="92D050"/>
                </a:solidFill>
                <a:latin typeface="Courier New"/>
                <a:cs typeface="Courier New"/>
              </a:rPr>
              <a:t>dashboard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FFFFFF"/>
                </a:solidFill>
                <a:latin typeface="Courier New"/>
                <a:cs typeface="Courier New"/>
              </a:rPr>
              <a:t>kubectl create </a:t>
            </a:r>
            <a:r>
              <a:rPr dirty="0" sz="2400" spc="-10">
                <a:solidFill>
                  <a:srgbClr val="FFFFFF"/>
                </a:solidFill>
                <a:latin typeface="Courier New"/>
                <a:cs typeface="Courier New"/>
              </a:rPr>
              <a:t>serviceaccount dashboard </a:t>
            </a:r>
            <a:r>
              <a:rPr dirty="0" sz="2400" spc="-5">
                <a:solidFill>
                  <a:srgbClr val="FFFFFF"/>
                </a:solidFill>
                <a:latin typeface="Courier New"/>
                <a:cs typeface="Courier New"/>
              </a:rPr>
              <a:t>-n</a:t>
            </a:r>
            <a:r>
              <a:rPr dirty="0" sz="2400" spc="-3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urier New"/>
                <a:cs typeface="Courier New"/>
              </a:rPr>
              <a:t>default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92D050"/>
                </a:solidFill>
                <a:latin typeface="Courier New"/>
                <a:cs typeface="Courier New"/>
              </a:rPr>
              <a:t>// To </a:t>
            </a:r>
            <a:r>
              <a:rPr dirty="0" sz="2400" spc="-10" b="1">
                <a:solidFill>
                  <a:srgbClr val="92D050"/>
                </a:solidFill>
                <a:latin typeface="Courier New"/>
                <a:cs typeface="Courier New"/>
              </a:rPr>
              <a:t>add clustering binding rules </a:t>
            </a:r>
            <a:r>
              <a:rPr dirty="0" sz="2400" spc="-5" b="1">
                <a:solidFill>
                  <a:srgbClr val="92D050"/>
                </a:solidFill>
                <a:latin typeface="Courier New"/>
                <a:cs typeface="Courier New"/>
              </a:rPr>
              <a:t>for </a:t>
            </a:r>
            <a:r>
              <a:rPr dirty="0" sz="2400" spc="-10" b="1">
                <a:solidFill>
                  <a:srgbClr val="92D050"/>
                </a:solidFill>
                <a:latin typeface="Courier New"/>
                <a:cs typeface="Courier New"/>
              </a:rPr>
              <a:t>your roles </a:t>
            </a:r>
            <a:r>
              <a:rPr dirty="0" sz="2400" spc="-5" b="1">
                <a:solidFill>
                  <a:srgbClr val="92D050"/>
                </a:solidFill>
                <a:latin typeface="Courier New"/>
                <a:cs typeface="Courier New"/>
              </a:rPr>
              <a:t>on</a:t>
            </a:r>
            <a:r>
              <a:rPr dirty="0" sz="2400" spc="50" b="1">
                <a:solidFill>
                  <a:srgbClr val="92D050"/>
                </a:solidFill>
                <a:latin typeface="Courier New"/>
                <a:cs typeface="Courier New"/>
              </a:rPr>
              <a:t> </a:t>
            </a:r>
            <a:r>
              <a:rPr dirty="0" sz="2400" spc="-10" b="1">
                <a:solidFill>
                  <a:srgbClr val="92D050"/>
                </a:solidFill>
                <a:latin typeface="Courier New"/>
                <a:cs typeface="Courier New"/>
              </a:rPr>
              <a:t>dashboard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FFFFFF"/>
                </a:solidFill>
                <a:latin typeface="Courier New"/>
                <a:cs typeface="Courier New"/>
              </a:rPr>
              <a:t>kubectl create </a:t>
            </a:r>
            <a:r>
              <a:rPr dirty="0" sz="2400" spc="-10">
                <a:solidFill>
                  <a:srgbClr val="FFFFFF"/>
                </a:solidFill>
                <a:latin typeface="Courier New"/>
                <a:cs typeface="Courier New"/>
              </a:rPr>
              <a:t>clusterrolebinding dashboard-admin </a:t>
            </a:r>
            <a:r>
              <a:rPr dirty="0" sz="2400" spc="-5">
                <a:solidFill>
                  <a:srgbClr val="FFFFFF"/>
                </a:solidFill>
                <a:latin typeface="Courier New"/>
                <a:cs typeface="Courier New"/>
              </a:rPr>
              <a:t>-n </a:t>
            </a:r>
            <a:r>
              <a:rPr dirty="0" sz="2400" spc="-10">
                <a:solidFill>
                  <a:srgbClr val="FFFFFF"/>
                </a:solidFill>
                <a:latin typeface="Courier New"/>
                <a:cs typeface="Courier New"/>
              </a:rPr>
              <a:t>default</a:t>
            </a:r>
            <a:r>
              <a:rPr dirty="0" sz="2400" spc="1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\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5123815" algn="l"/>
              </a:tabLst>
            </a:pPr>
            <a:r>
              <a:rPr dirty="0" sz="2400" spc="-10">
                <a:solidFill>
                  <a:srgbClr val="FFFFFF"/>
                </a:solidFill>
                <a:latin typeface="Courier New"/>
                <a:cs typeface="Courier New"/>
              </a:rPr>
              <a:t>--clusterrole=cluster-admin	</a:t>
            </a: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\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400" spc="-10">
                <a:solidFill>
                  <a:srgbClr val="FFFFFF"/>
                </a:solidFill>
                <a:latin typeface="Courier New"/>
                <a:cs typeface="Courier New"/>
              </a:rPr>
              <a:t>--serviceaccount=default:dashboard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92D050"/>
                </a:solidFill>
                <a:latin typeface="Courier New"/>
                <a:cs typeface="Courier New"/>
              </a:rPr>
              <a:t>// To </a:t>
            </a:r>
            <a:r>
              <a:rPr dirty="0" sz="2400" spc="-10" b="1">
                <a:solidFill>
                  <a:srgbClr val="92D050"/>
                </a:solidFill>
                <a:latin typeface="Courier New"/>
                <a:cs typeface="Courier New"/>
              </a:rPr>
              <a:t>get </a:t>
            </a:r>
            <a:r>
              <a:rPr dirty="0" sz="2400" spc="-5" b="1">
                <a:solidFill>
                  <a:srgbClr val="92D050"/>
                </a:solidFill>
                <a:latin typeface="Courier New"/>
                <a:cs typeface="Courier New"/>
              </a:rPr>
              <a:t>the </a:t>
            </a:r>
            <a:r>
              <a:rPr dirty="0" sz="2400" spc="-10" b="1">
                <a:solidFill>
                  <a:srgbClr val="92D050"/>
                </a:solidFill>
                <a:latin typeface="Courier New"/>
                <a:cs typeface="Courier New"/>
              </a:rPr>
              <a:t>secret for </a:t>
            </a:r>
            <a:r>
              <a:rPr dirty="0" sz="2400" spc="-5" b="1">
                <a:solidFill>
                  <a:srgbClr val="92D050"/>
                </a:solidFill>
                <a:latin typeface="Courier New"/>
                <a:cs typeface="Courier New"/>
              </a:rPr>
              <a:t>your </a:t>
            </a:r>
            <a:r>
              <a:rPr dirty="0" sz="2400" spc="-10" b="1">
                <a:solidFill>
                  <a:srgbClr val="92D050"/>
                </a:solidFill>
                <a:latin typeface="Courier New"/>
                <a:cs typeface="Courier New"/>
              </a:rPr>
              <a:t>dashboard “token”. </a:t>
            </a:r>
            <a:r>
              <a:rPr dirty="0" sz="2400" spc="-5" b="1">
                <a:solidFill>
                  <a:srgbClr val="92D050"/>
                </a:solidFill>
                <a:latin typeface="Courier New"/>
                <a:cs typeface="Courier New"/>
              </a:rPr>
              <a:t>Copy </a:t>
            </a:r>
            <a:r>
              <a:rPr dirty="0" sz="2400" spc="-10" b="1">
                <a:solidFill>
                  <a:srgbClr val="92D050"/>
                </a:solidFill>
                <a:latin typeface="Courier New"/>
                <a:cs typeface="Courier New"/>
              </a:rPr>
              <a:t>the output </a:t>
            </a:r>
            <a:r>
              <a:rPr dirty="0" sz="2400" spc="-5" b="1">
                <a:solidFill>
                  <a:srgbClr val="92D050"/>
                </a:solidFill>
                <a:latin typeface="Courier New"/>
                <a:cs typeface="Courier New"/>
              </a:rPr>
              <a:t>of </a:t>
            </a:r>
            <a:r>
              <a:rPr dirty="0" sz="2400" spc="-10" b="1">
                <a:solidFill>
                  <a:srgbClr val="92D050"/>
                </a:solidFill>
                <a:latin typeface="Courier New"/>
                <a:cs typeface="Courier New"/>
              </a:rPr>
              <a:t>this</a:t>
            </a:r>
            <a:r>
              <a:rPr dirty="0" sz="2400" spc="15" b="1">
                <a:solidFill>
                  <a:srgbClr val="92D050"/>
                </a:solidFill>
                <a:latin typeface="Courier New"/>
                <a:cs typeface="Courier New"/>
              </a:rPr>
              <a:t> </a:t>
            </a:r>
            <a:r>
              <a:rPr dirty="0" sz="2400" spc="-10" b="1">
                <a:solidFill>
                  <a:srgbClr val="92D050"/>
                </a:solidFill>
                <a:latin typeface="Courier New"/>
                <a:cs typeface="Courier New"/>
              </a:rPr>
              <a:t>command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FFFFFF"/>
                </a:solidFill>
                <a:latin typeface="Courier New"/>
                <a:cs typeface="Courier New"/>
              </a:rPr>
              <a:t>kubectl get </a:t>
            </a:r>
            <a:r>
              <a:rPr dirty="0" sz="2400" spc="-10">
                <a:solidFill>
                  <a:srgbClr val="FFFFFF"/>
                </a:solidFill>
                <a:latin typeface="Courier New"/>
                <a:cs typeface="Courier New"/>
              </a:rPr>
              <a:t>secret $(kubectl get serviceaccount dashboard </a:t>
            </a:r>
            <a:r>
              <a:rPr dirty="0" sz="2400" spc="-5">
                <a:solidFill>
                  <a:srgbClr val="FFFFFF"/>
                </a:solidFill>
                <a:latin typeface="Courier New"/>
                <a:cs typeface="Courier New"/>
              </a:rPr>
              <a:t>-o </a:t>
            </a:r>
            <a:r>
              <a:rPr dirty="0" sz="2400" spc="-10">
                <a:solidFill>
                  <a:srgbClr val="FFFFFF"/>
                </a:solidFill>
                <a:latin typeface="Courier New"/>
                <a:cs typeface="Courier New"/>
              </a:rPr>
              <a:t>jsonpath="{.secrets[0].name}")</a:t>
            </a:r>
            <a:r>
              <a:rPr dirty="0" sz="2400" spc="19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o </a:t>
            </a:r>
            <a:r>
              <a:rPr dirty="0" sz="2400" spc="-10">
                <a:solidFill>
                  <a:srgbClr val="FFFFFF"/>
                </a:solidFill>
                <a:latin typeface="Courier New"/>
                <a:cs typeface="Courier New"/>
              </a:rPr>
              <a:t>jsonpath="{.data.token}" </a:t>
            </a:r>
            <a:r>
              <a:rPr dirty="0" sz="2400">
                <a:solidFill>
                  <a:srgbClr val="FFFFFF"/>
                </a:solidFill>
                <a:latin typeface="Courier New"/>
                <a:cs typeface="Courier New"/>
              </a:rPr>
              <a:t>| </a:t>
            </a:r>
            <a:r>
              <a:rPr dirty="0" sz="2400" spc="-10">
                <a:solidFill>
                  <a:srgbClr val="FFFFFF"/>
                </a:solidFill>
                <a:latin typeface="Courier New"/>
                <a:cs typeface="Courier New"/>
              </a:rPr>
              <a:t>base64</a:t>
            </a:r>
            <a:r>
              <a:rPr dirty="0" sz="2400" spc="-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urier New"/>
                <a:cs typeface="Courier New"/>
              </a:rPr>
              <a:t>--decode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7666" y="645617"/>
            <a:ext cx="713105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b="1">
                <a:solidFill>
                  <a:srgbClr val="095A82"/>
                </a:solidFill>
                <a:latin typeface="Carlito"/>
                <a:cs typeface="Carlito"/>
              </a:rPr>
              <a:t>Accessing the</a:t>
            </a:r>
            <a:r>
              <a:rPr dirty="0" sz="5400" spc="-85" b="1">
                <a:solidFill>
                  <a:srgbClr val="095A82"/>
                </a:solidFill>
                <a:latin typeface="Carlito"/>
                <a:cs typeface="Carlito"/>
              </a:rPr>
              <a:t> </a:t>
            </a:r>
            <a:r>
              <a:rPr dirty="0" sz="5400" spc="-5" b="1">
                <a:solidFill>
                  <a:srgbClr val="095A82"/>
                </a:solidFill>
                <a:latin typeface="Carlito"/>
                <a:cs typeface="Carlito"/>
              </a:rPr>
              <a:t>Dashboard</a:t>
            </a:r>
            <a:endParaRPr sz="5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7666" y="1903856"/>
            <a:ext cx="62172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The output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will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look something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like this, copy</a:t>
            </a:r>
            <a:r>
              <a:rPr dirty="0" sz="2400" spc="-9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this.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8303" y="3002279"/>
            <a:ext cx="15803880" cy="4759960"/>
            <a:chOff x="908303" y="3002279"/>
            <a:chExt cx="15803880" cy="4759960"/>
          </a:xfrm>
        </p:grpSpPr>
        <p:sp>
          <p:nvSpPr>
            <p:cNvPr id="5" name="object 5"/>
            <p:cNvSpPr/>
            <p:nvPr/>
          </p:nvSpPr>
          <p:spPr>
            <a:xfrm>
              <a:off x="908303" y="3002279"/>
              <a:ext cx="15803880" cy="47594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34211" y="3028187"/>
              <a:ext cx="15701771" cy="46573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713105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095A82"/>
                </a:solidFill>
              </a:rPr>
              <a:t>Accessing the</a:t>
            </a:r>
            <a:r>
              <a:rPr dirty="0" sz="5400" spc="-85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Dashboard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937666" y="1903856"/>
            <a:ext cx="351027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And go to 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following</a:t>
            </a:r>
            <a:r>
              <a:rPr dirty="0" sz="2400" spc="-14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link: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627" y="2542032"/>
            <a:ext cx="17345025" cy="775970"/>
          </a:xfrm>
          <a:prstGeom prst="rect">
            <a:avLst/>
          </a:prstGeom>
          <a:solidFill>
            <a:srgbClr val="56555A"/>
          </a:solidFill>
        </p:spPr>
        <p:txBody>
          <a:bodyPr wrap="square" lIns="0" tIns="180340" rIns="0" bIns="0" rtlCol="0" vert="horz">
            <a:spAutoFit/>
          </a:bodyPr>
          <a:lstStyle/>
          <a:p>
            <a:pPr marL="572135">
              <a:lnSpc>
                <a:spcPct val="100000"/>
              </a:lnSpc>
              <a:spcBef>
                <a:spcPts val="1420"/>
              </a:spcBef>
            </a:pPr>
            <a:r>
              <a:rPr dirty="0" sz="2200">
                <a:solidFill>
                  <a:srgbClr val="FFFFFF"/>
                </a:solidFill>
                <a:latin typeface="Courier New"/>
                <a:cs typeface="Courier New"/>
              </a:rPr>
              <a:t>http://localhost:8001/api/v1/namespaces/kube-system/services/https:kubernetes-dashboard:/proxy/</a:t>
            </a:r>
            <a:endParaRPr sz="22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56709" y="3302508"/>
            <a:ext cx="9069070" cy="6299200"/>
            <a:chOff x="4156709" y="3302508"/>
            <a:chExt cx="9069070" cy="6299200"/>
          </a:xfrm>
        </p:grpSpPr>
        <p:sp>
          <p:nvSpPr>
            <p:cNvPr id="6" name="object 6"/>
            <p:cNvSpPr/>
            <p:nvPr/>
          </p:nvSpPr>
          <p:spPr>
            <a:xfrm>
              <a:off x="5062727" y="3302508"/>
              <a:ext cx="8162544" cy="62986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56710" y="5131942"/>
              <a:ext cx="1097280" cy="2240915"/>
            </a:xfrm>
            <a:custGeom>
              <a:avLst/>
              <a:gdLst/>
              <a:ahLst/>
              <a:cxnLst/>
              <a:rect l="l" t="t" r="r" b="b"/>
              <a:pathLst>
                <a:path w="1097279" h="2240915">
                  <a:moveTo>
                    <a:pt x="1097153" y="2240407"/>
                  </a:moveTo>
                  <a:lnTo>
                    <a:pt x="1081201" y="2214626"/>
                  </a:lnTo>
                  <a:lnTo>
                    <a:pt x="1046099" y="2157857"/>
                  </a:lnTo>
                  <a:lnTo>
                    <a:pt x="1030833" y="2182495"/>
                  </a:lnTo>
                  <a:lnTo>
                    <a:pt x="15240" y="1554480"/>
                  </a:lnTo>
                  <a:lnTo>
                    <a:pt x="0" y="1579118"/>
                  </a:lnTo>
                  <a:lnTo>
                    <a:pt x="1015631" y="2207031"/>
                  </a:lnTo>
                  <a:lnTo>
                    <a:pt x="1000379" y="2231644"/>
                  </a:lnTo>
                  <a:lnTo>
                    <a:pt x="1097153" y="2240407"/>
                  </a:lnTo>
                  <a:close/>
                </a:path>
                <a:path w="1097279" h="2240915">
                  <a:moveTo>
                    <a:pt x="1097153" y="685927"/>
                  </a:moveTo>
                  <a:lnTo>
                    <a:pt x="1081201" y="660146"/>
                  </a:lnTo>
                  <a:lnTo>
                    <a:pt x="1046099" y="603377"/>
                  </a:lnTo>
                  <a:lnTo>
                    <a:pt x="1030833" y="628015"/>
                  </a:lnTo>
                  <a:lnTo>
                    <a:pt x="15240" y="0"/>
                  </a:lnTo>
                  <a:lnTo>
                    <a:pt x="0" y="24638"/>
                  </a:lnTo>
                  <a:lnTo>
                    <a:pt x="1015631" y="652551"/>
                  </a:lnTo>
                  <a:lnTo>
                    <a:pt x="1000379" y="677164"/>
                  </a:lnTo>
                  <a:lnTo>
                    <a:pt x="1097153" y="685927"/>
                  </a:lnTo>
                  <a:close/>
                </a:path>
              </a:pathLst>
            </a:custGeom>
            <a:solidFill>
              <a:srgbClr val="5655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486399" y="8606028"/>
              <a:ext cx="1245235" cy="486409"/>
            </a:xfrm>
            <a:custGeom>
              <a:avLst/>
              <a:gdLst/>
              <a:ahLst/>
              <a:cxnLst/>
              <a:rect l="l" t="t" r="r" b="b"/>
              <a:pathLst>
                <a:path w="1245234" h="486409">
                  <a:moveTo>
                    <a:pt x="0" y="486156"/>
                  </a:moveTo>
                  <a:lnTo>
                    <a:pt x="1245107" y="486156"/>
                  </a:lnTo>
                  <a:lnTo>
                    <a:pt x="1245107" y="0"/>
                  </a:lnTo>
                  <a:lnTo>
                    <a:pt x="0" y="0"/>
                  </a:lnTo>
                  <a:lnTo>
                    <a:pt x="0" y="486156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758442" y="4869560"/>
            <a:ext cx="236664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Select 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1950" spc="-20">
                <a:solidFill>
                  <a:srgbClr val="56555A"/>
                </a:solidFill>
                <a:latin typeface="Carlito"/>
                <a:cs typeface="Carlito"/>
              </a:rPr>
              <a:t>token</a:t>
            </a:r>
            <a:r>
              <a:rPr dirty="0" sz="1950" spc="-6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option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58442" y="6272910"/>
            <a:ext cx="2304415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Enter 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1950" spc="-15">
                <a:solidFill>
                  <a:srgbClr val="56555A"/>
                </a:solidFill>
                <a:latin typeface="Carlito"/>
                <a:cs typeface="Carlito"/>
              </a:rPr>
              <a:t>“token”</a:t>
            </a:r>
            <a:r>
              <a:rPr dirty="0" sz="1950" spc="-12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1950" spc="-10">
                <a:solidFill>
                  <a:srgbClr val="56555A"/>
                </a:solidFill>
                <a:latin typeface="Carlito"/>
                <a:cs typeface="Carlito"/>
              </a:rPr>
              <a:t>here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58442" y="7675626"/>
            <a:ext cx="2239010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 spc="-25">
                <a:solidFill>
                  <a:srgbClr val="56555A"/>
                </a:solidFill>
                <a:latin typeface="Carlito"/>
                <a:cs typeface="Carlito"/>
              </a:rPr>
              <a:t>Finally, 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click on 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Sign</a:t>
            </a:r>
            <a:r>
              <a:rPr dirty="0" sz="1950" spc="-4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in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56709" y="8039734"/>
            <a:ext cx="1097280" cy="686435"/>
          </a:xfrm>
          <a:custGeom>
            <a:avLst/>
            <a:gdLst/>
            <a:ahLst/>
            <a:cxnLst/>
            <a:rect l="l" t="t" r="r" b="b"/>
            <a:pathLst>
              <a:path w="1097279" h="686434">
                <a:moveTo>
                  <a:pt x="1015636" y="652540"/>
                </a:moveTo>
                <a:lnTo>
                  <a:pt x="1000378" y="677164"/>
                </a:lnTo>
                <a:lnTo>
                  <a:pt x="1097152" y="685927"/>
                </a:lnTo>
                <a:lnTo>
                  <a:pt x="1081208" y="660146"/>
                </a:lnTo>
                <a:lnTo>
                  <a:pt x="1027938" y="660146"/>
                </a:lnTo>
                <a:lnTo>
                  <a:pt x="1015636" y="652540"/>
                </a:lnTo>
                <a:close/>
              </a:path>
              <a:path w="1097279" h="686434">
                <a:moveTo>
                  <a:pt x="1030838" y="628005"/>
                </a:moveTo>
                <a:lnTo>
                  <a:pt x="1015636" y="652540"/>
                </a:lnTo>
                <a:lnTo>
                  <a:pt x="1027938" y="660146"/>
                </a:lnTo>
                <a:lnTo>
                  <a:pt x="1043177" y="635635"/>
                </a:lnTo>
                <a:lnTo>
                  <a:pt x="1030838" y="628005"/>
                </a:lnTo>
                <a:close/>
              </a:path>
              <a:path w="1097279" h="686434">
                <a:moveTo>
                  <a:pt x="1046099" y="603377"/>
                </a:moveTo>
                <a:lnTo>
                  <a:pt x="1030838" y="628005"/>
                </a:lnTo>
                <a:lnTo>
                  <a:pt x="1043177" y="635635"/>
                </a:lnTo>
                <a:lnTo>
                  <a:pt x="1027938" y="660146"/>
                </a:lnTo>
                <a:lnTo>
                  <a:pt x="1081208" y="660146"/>
                </a:lnTo>
                <a:lnTo>
                  <a:pt x="1046099" y="603377"/>
                </a:lnTo>
                <a:close/>
              </a:path>
              <a:path w="1097279" h="686434">
                <a:moveTo>
                  <a:pt x="15239" y="0"/>
                </a:moveTo>
                <a:lnTo>
                  <a:pt x="0" y="24638"/>
                </a:lnTo>
                <a:lnTo>
                  <a:pt x="1015636" y="652540"/>
                </a:lnTo>
                <a:lnTo>
                  <a:pt x="1030838" y="628005"/>
                </a:lnTo>
                <a:lnTo>
                  <a:pt x="15239" y="0"/>
                </a:lnTo>
                <a:close/>
              </a:path>
            </a:pathLst>
          </a:custGeom>
          <a:solidFill>
            <a:srgbClr val="5655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42210" marR="5080" indent="-236728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Demo-3: </a:t>
            </a:r>
            <a:r>
              <a:rPr dirty="0" spc="-10"/>
              <a:t>Deploying </a:t>
            </a:r>
            <a:r>
              <a:rPr dirty="0"/>
              <a:t>an App through  Kubernetes</a:t>
            </a:r>
            <a:r>
              <a:rPr dirty="0" spc="-10"/>
              <a:t> </a:t>
            </a:r>
            <a:r>
              <a:rPr dirty="0" spc="-5"/>
              <a:t>Dashboard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04268" y="9752786"/>
            <a:ext cx="5666105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Copyright </a:t>
            </a:r>
            <a:r>
              <a:rPr dirty="0" sz="1650" spc="5">
                <a:solidFill>
                  <a:srgbClr val="FFFFFF"/>
                </a:solidFill>
                <a:latin typeface="Carlito"/>
                <a:cs typeface="Carlito"/>
              </a:rPr>
              <a:t>© </a:t>
            </a:r>
            <a:r>
              <a:rPr dirty="0" sz="1650">
                <a:solidFill>
                  <a:srgbClr val="FFFFFF"/>
                </a:solidFill>
                <a:latin typeface="Carlito"/>
                <a:cs typeface="Carlito"/>
              </a:rPr>
              <a:t>2018, </a:t>
            </a: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edureka and/or </a:t>
            </a:r>
            <a:r>
              <a:rPr dirty="0" sz="1650">
                <a:solidFill>
                  <a:srgbClr val="FFFFFF"/>
                </a:solidFill>
                <a:latin typeface="Carlito"/>
                <a:cs typeface="Carlito"/>
              </a:rPr>
              <a:t>its </a:t>
            </a:r>
            <a:r>
              <a:rPr dirty="0" sz="1650" spc="-10">
                <a:solidFill>
                  <a:srgbClr val="FFFFFF"/>
                </a:solidFill>
                <a:latin typeface="Carlito"/>
                <a:cs typeface="Carlito"/>
              </a:rPr>
              <a:t>affiliates. </a:t>
            </a: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dirty="0" sz="1650">
                <a:solidFill>
                  <a:srgbClr val="FFFFFF"/>
                </a:solidFill>
                <a:latin typeface="Carlito"/>
                <a:cs typeface="Carlito"/>
              </a:rPr>
              <a:t>rights</a:t>
            </a:r>
            <a:r>
              <a:rPr dirty="0" sz="1650" spc="-1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reserved.</a:t>
            </a:r>
            <a:endParaRPr sz="165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1335405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095A82"/>
                </a:solidFill>
              </a:rPr>
              <a:t>Demo-3: </a:t>
            </a:r>
            <a:r>
              <a:rPr dirty="0" sz="5400" spc="-5">
                <a:solidFill>
                  <a:srgbClr val="095A82"/>
                </a:solidFill>
              </a:rPr>
              <a:t>Deploying </a:t>
            </a:r>
            <a:r>
              <a:rPr dirty="0" sz="5400">
                <a:solidFill>
                  <a:srgbClr val="095A82"/>
                </a:solidFill>
              </a:rPr>
              <a:t>an App through</a:t>
            </a:r>
            <a:r>
              <a:rPr dirty="0" sz="5400" spc="-105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Dashboard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1012342" y="2019913"/>
            <a:ext cx="12848590" cy="2768600"/>
          </a:xfrm>
          <a:prstGeom prst="rect">
            <a:avLst/>
          </a:prstGeom>
        </p:spPr>
        <p:txBody>
          <a:bodyPr wrap="square" lIns="0" tIns="194945" rIns="0" bIns="0" rtlCol="0" vert="horz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153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10" b="1" i="1">
                <a:solidFill>
                  <a:srgbClr val="56555A"/>
                </a:solidFill>
                <a:latin typeface="Carlito"/>
                <a:cs typeface="Carlito"/>
              </a:rPr>
              <a:t>httpd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image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deployed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in the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previous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demo, we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will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deploy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it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using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dashboard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in this</a:t>
            </a:r>
            <a:r>
              <a:rPr dirty="0" sz="2400" spc="4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demo.</a:t>
            </a:r>
            <a:endParaRPr sz="240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Open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dashboard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and click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on</a:t>
            </a:r>
            <a:r>
              <a:rPr dirty="0" sz="2400" spc="-3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create.</a:t>
            </a:r>
            <a:endParaRPr sz="240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Select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Create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an App and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enter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relevant</a:t>
            </a:r>
            <a:r>
              <a:rPr dirty="0" sz="2400" spc="-4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information</a:t>
            </a:r>
            <a:endParaRPr sz="240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Go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to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services and click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on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view/update </a:t>
            </a:r>
            <a:r>
              <a:rPr dirty="0" sz="2400" spc="-50">
                <a:solidFill>
                  <a:srgbClr val="56555A"/>
                </a:solidFill>
                <a:latin typeface="Carlito"/>
                <a:cs typeface="Carlito"/>
              </a:rPr>
              <a:t>YAML </a:t>
            </a:r>
            <a:r>
              <a:rPr dirty="0" sz="2400" spc="-20">
                <a:solidFill>
                  <a:srgbClr val="56555A"/>
                </a:solidFill>
                <a:latin typeface="Carlito"/>
                <a:cs typeface="Carlito"/>
              </a:rPr>
              <a:t>for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new deployed</a:t>
            </a:r>
            <a:r>
              <a:rPr dirty="0" sz="2400" spc="3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service</a:t>
            </a:r>
            <a:endParaRPr sz="240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In the </a:t>
            </a:r>
            <a:r>
              <a:rPr dirty="0" sz="2400" spc="-35">
                <a:solidFill>
                  <a:srgbClr val="56555A"/>
                </a:solidFill>
                <a:latin typeface="Carlito"/>
                <a:cs typeface="Carlito"/>
              </a:rPr>
              <a:t>“type”,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change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from </a:t>
            </a:r>
            <a:r>
              <a:rPr dirty="0" sz="2400" spc="-5" b="1" i="1">
                <a:solidFill>
                  <a:srgbClr val="56555A"/>
                </a:solidFill>
                <a:latin typeface="Carlito"/>
                <a:cs typeface="Carlito"/>
              </a:rPr>
              <a:t>LoadBalancer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to</a:t>
            </a:r>
            <a:r>
              <a:rPr dirty="0" sz="2400" spc="-5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10" b="1" i="1">
                <a:solidFill>
                  <a:srgbClr val="56555A"/>
                </a:solidFill>
                <a:latin typeface="Carlito"/>
                <a:cs typeface="Carlito"/>
              </a:rPr>
              <a:t>NodePort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8233" y="4184650"/>
            <a:ext cx="1151445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Rolling Updates In</a:t>
            </a:r>
            <a:r>
              <a:rPr dirty="0" spc="-145"/>
              <a:t> </a:t>
            </a:r>
            <a:r>
              <a:rPr dirty="0"/>
              <a:t>Kubernetes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1151" y="5849111"/>
            <a:ext cx="3387852" cy="3308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862774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095A82"/>
                </a:solidFill>
              </a:rPr>
              <a:t>Rolling </a:t>
            </a:r>
            <a:r>
              <a:rPr dirty="0" sz="5400" spc="-5">
                <a:solidFill>
                  <a:srgbClr val="095A82"/>
                </a:solidFill>
              </a:rPr>
              <a:t>Updates </a:t>
            </a:r>
            <a:r>
              <a:rPr dirty="0" sz="5400">
                <a:solidFill>
                  <a:srgbClr val="095A82"/>
                </a:solidFill>
              </a:rPr>
              <a:t>in</a:t>
            </a:r>
            <a:r>
              <a:rPr dirty="0" sz="5400" spc="-80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Kubernetes</a:t>
            </a:r>
            <a:endParaRPr sz="5400"/>
          </a:p>
        </p:txBody>
      </p:sp>
      <p:sp>
        <p:nvSpPr>
          <p:cNvPr id="4" name="object 4"/>
          <p:cNvSpPr txBox="1"/>
          <p:nvPr/>
        </p:nvSpPr>
        <p:spPr>
          <a:xfrm>
            <a:off x="937666" y="2041017"/>
            <a:ext cx="15936594" cy="2033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3565" indent="-571500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 rolling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update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is 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process of updating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 application — whether it is a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new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version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or just updated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configuration — in</a:t>
            </a:r>
            <a:r>
              <a:rPr dirty="0" sz="2400" spc="-18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95A82"/>
              </a:buClr>
              <a:buFont typeface="Wingdings"/>
              <a:buChar char=""/>
            </a:pPr>
            <a:endParaRPr sz="2350">
              <a:latin typeface="Carlito"/>
              <a:cs typeface="Carlito"/>
            </a:endParaRPr>
          </a:p>
          <a:p>
            <a:pPr marL="583565">
              <a:lnSpc>
                <a:spcPct val="100000"/>
              </a:lnSpc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serial fashion.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By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updating one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instance at a time, you are able to keep the application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up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and</a:t>
            </a:r>
            <a:r>
              <a:rPr dirty="0" sz="2400" spc="-14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running.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00">
              <a:latin typeface="Carlito"/>
              <a:cs typeface="Carlito"/>
            </a:endParaRPr>
          </a:p>
          <a:p>
            <a:pPr marL="583565" indent="-571500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Rolling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update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in Kubernetes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follows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 Blue Green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Deployment</a:t>
            </a:r>
            <a:r>
              <a:rPr dirty="0" sz="2400" spc="-5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Model.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931152" y="4898135"/>
            <a:ext cx="3773804" cy="1903730"/>
            <a:chOff x="6931152" y="4898135"/>
            <a:chExt cx="3773804" cy="1903730"/>
          </a:xfrm>
        </p:grpSpPr>
        <p:sp>
          <p:nvSpPr>
            <p:cNvPr id="6" name="object 6"/>
            <p:cNvSpPr/>
            <p:nvPr/>
          </p:nvSpPr>
          <p:spPr>
            <a:xfrm>
              <a:off x="8801100" y="4898135"/>
              <a:ext cx="1903476" cy="19034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931152" y="5079491"/>
              <a:ext cx="1039368" cy="10408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64529" y="4721097"/>
            <a:ext cx="6755765" cy="10166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0"/>
              <a:t>Revising</a:t>
            </a:r>
            <a:r>
              <a:rPr dirty="0" sz="6500" spc="-65"/>
              <a:t> </a:t>
            </a:r>
            <a:r>
              <a:rPr dirty="0" sz="6500" spc="-5"/>
              <a:t>Containers</a:t>
            </a:r>
            <a:endParaRPr sz="65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92608" y="321563"/>
            <a:ext cx="17703165" cy="9970770"/>
            <a:chOff x="292608" y="321563"/>
            <a:chExt cx="17703165" cy="9970770"/>
          </a:xfrm>
        </p:grpSpPr>
        <p:sp>
          <p:nvSpPr>
            <p:cNvPr id="4" name="object 4"/>
            <p:cNvSpPr/>
            <p:nvPr/>
          </p:nvSpPr>
          <p:spPr>
            <a:xfrm>
              <a:off x="292608" y="321576"/>
              <a:ext cx="17703165" cy="9354820"/>
            </a:xfrm>
            <a:custGeom>
              <a:avLst/>
              <a:gdLst/>
              <a:ahLst/>
              <a:cxnLst/>
              <a:rect l="l" t="t" r="r" b="b"/>
              <a:pathLst>
                <a:path w="17703165" h="9354820">
                  <a:moveTo>
                    <a:pt x="17702784" y="0"/>
                  </a:moveTo>
                  <a:lnTo>
                    <a:pt x="0" y="0"/>
                  </a:lnTo>
                  <a:lnTo>
                    <a:pt x="0" y="6960870"/>
                  </a:lnTo>
                  <a:lnTo>
                    <a:pt x="0" y="9133332"/>
                  </a:lnTo>
                  <a:lnTo>
                    <a:pt x="0" y="9179801"/>
                  </a:lnTo>
                  <a:lnTo>
                    <a:pt x="0" y="9354299"/>
                  </a:lnTo>
                  <a:lnTo>
                    <a:pt x="17702784" y="9354299"/>
                  </a:lnTo>
                  <a:lnTo>
                    <a:pt x="17702784" y="9179801"/>
                  </a:lnTo>
                  <a:lnTo>
                    <a:pt x="17702784" y="9133332"/>
                  </a:lnTo>
                  <a:lnTo>
                    <a:pt x="17702784" y="6960870"/>
                  </a:lnTo>
                  <a:lnTo>
                    <a:pt x="177027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60704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2275332" y="0"/>
                  </a:moveTo>
                  <a:lnTo>
                    <a:pt x="0" y="0"/>
                  </a:lnTo>
                  <a:lnTo>
                    <a:pt x="0" y="832103"/>
                  </a:lnTo>
                  <a:lnTo>
                    <a:pt x="2275332" y="832103"/>
                  </a:lnTo>
                  <a:lnTo>
                    <a:pt x="2275332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60704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0" y="832103"/>
                  </a:moveTo>
                  <a:lnTo>
                    <a:pt x="2275332" y="832103"/>
                  </a:lnTo>
                  <a:lnTo>
                    <a:pt x="2275332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26463" y="9675875"/>
              <a:ext cx="1543812" cy="390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34974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16421100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16421100" y="28956"/>
                  </a:lnTo>
                  <a:lnTo>
                    <a:pt x="16421100" y="0"/>
                  </a:lnTo>
                  <a:close/>
                </a:path>
              </a:pathLst>
            </a:custGeom>
            <a:solidFill>
              <a:srgbClr val="055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854177" y="4490466"/>
              <a:ext cx="2321560" cy="2217420"/>
            </a:xfrm>
            <a:custGeom>
              <a:avLst/>
              <a:gdLst/>
              <a:ahLst/>
              <a:cxnLst/>
              <a:rect l="l" t="t" r="r" b="b"/>
              <a:pathLst>
                <a:path w="2321559" h="2217420">
                  <a:moveTo>
                    <a:pt x="2321052" y="0"/>
                  </a:moveTo>
                  <a:lnTo>
                    <a:pt x="0" y="0"/>
                  </a:lnTo>
                  <a:lnTo>
                    <a:pt x="0" y="2217419"/>
                  </a:lnTo>
                  <a:lnTo>
                    <a:pt x="2321052" y="2217419"/>
                  </a:lnTo>
                  <a:lnTo>
                    <a:pt x="2321052" y="0"/>
                  </a:lnTo>
                  <a:close/>
                </a:path>
              </a:pathLst>
            </a:custGeom>
            <a:solidFill>
              <a:srgbClr val="4EAC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854177" y="4490466"/>
              <a:ext cx="2321560" cy="2217420"/>
            </a:xfrm>
            <a:custGeom>
              <a:avLst/>
              <a:gdLst/>
              <a:ahLst/>
              <a:cxnLst/>
              <a:rect l="l" t="t" r="r" b="b"/>
              <a:pathLst>
                <a:path w="2321559" h="2217420">
                  <a:moveTo>
                    <a:pt x="0" y="2217419"/>
                  </a:moveTo>
                  <a:lnTo>
                    <a:pt x="2321052" y="2217419"/>
                  </a:lnTo>
                  <a:lnTo>
                    <a:pt x="2321052" y="0"/>
                  </a:lnTo>
                  <a:lnTo>
                    <a:pt x="0" y="0"/>
                  </a:lnTo>
                  <a:lnTo>
                    <a:pt x="0" y="2217419"/>
                  </a:lnTo>
                  <a:close/>
                </a:path>
              </a:pathLst>
            </a:custGeom>
            <a:ln w="28956">
              <a:solidFill>
                <a:srgbClr val="5655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885507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095A82"/>
                </a:solidFill>
              </a:rPr>
              <a:t>Blue </a:t>
            </a:r>
            <a:r>
              <a:rPr dirty="0" sz="5400" spc="-5">
                <a:solidFill>
                  <a:srgbClr val="095A82"/>
                </a:solidFill>
              </a:rPr>
              <a:t>Green </a:t>
            </a:r>
            <a:r>
              <a:rPr dirty="0" sz="5400" spc="-10">
                <a:solidFill>
                  <a:srgbClr val="095A82"/>
                </a:solidFill>
              </a:rPr>
              <a:t>Deployment</a:t>
            </a:r>
            <a:r>
              <a:rPr dirty="0" sz="5400" spc="-60">
                <a:solidFill>
                  <a:srgbClr val="095A82"/>
                </a:solidFill>
              </a:rPr>
              <a:t> </a:t>
            </a:r>
            <a:r>
              <a:rPr dirty="0" sz="5400" spc="-10">
                <a:solidFill>
                  <a:srgbClr val="095A82"/>
                </a:solidFill>
              </a:rPr>
              <a:t>Model</a:t>
            </a:r>
            <a:endParaRPr sz="5400"/>
          </a:p>
        </p:txBody>
      </p:sp>
      <p:sp>
        <p:nvSpPr>
          <p:cNvPr id="12" name="object 12"/>
          <p:cNvSpPr txBox="1"/>
          <p:nvPr/>
        </p:nvSpPr>
        <p:spPr>
          <a:xfrm>
            <a:off x="937666" y="1834388"/>
            <a:ext cx="16391255" cy="239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3565" marR="5080" indent="-571500">
              <a:lnSpc>
                <a:spcPct val="15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Blue-green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deployment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is a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technique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that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reduces downtime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and risk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by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running two identical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production environments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called  Blue and</a:t>
            </a:r>
            <a:r>
              <a:rPr dirty="0" sz="2400" spc="-2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Green.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3565" indent="-571500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The updated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application gets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setup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in 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new environment(Green),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while 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old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application remains in it’s</a:t>
            </a:r>
            <a:r>
              <a:rPr dirty="0" sz="2400" spc="-10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own</a:t>
            </a:r>
            <a:endParaRPr sz="2400">
              <a:latin typeface="Carlito"/>
              <a:cs typeface="Carlito"/>
            </a:endParaRPr>
          </a:p>
          <a:p>
            <a:pPr marL="583565">
              <a:lnSpc>
                <a:spcPct val="100000"/>
              </a:lnSpc>
              <a:spcBef>
                <a:spcPts val="1440"/>
              </a:spcBef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environment(Blue) untouched. The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traffic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stays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with 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blue environment until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 green environment is</a:t>
            </a:r>
            <a:r>
              <a:rPr dirty="0" sz="2400" spc="-5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ready.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086100" y="4928615"/>
            <a:ext cx="12513945" cy="4672965"/>
            <a:chOff x="3086100" y="4928615"/>
            <a:chExt cx="12513945" cy="4672965"/>
          </a:xfrm>
        </p:grpSpPr>
        <p:sp>
          <p:nvSpPr>
            <p:cNvPr id="14" name="object 14"/>
            <p:cNvSpPr/>
            <p:nvPr/>
          </p:nvSpPr>
          <p:spPr>
            <a:xfrm>
              <a:off x="7577328" y="6057899"/>
              <a:ext cx="1770887" cy="17693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3278611" y="4928615"/>
              <a:ext cx="1469136" cy="14691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854178" y="7282433"/>
              <a:ext cx="2321560" cy="2219325"/>
            </a:xfrm>
            <a:custGeom>
              <a:avLst/>
              <a:gdLst/>
              <a:ahLst/>
              <a:cxnLst/>
              <a:rect l="l" t="t" r="r" b="b"/>
              <a:pathLst>
                <a:path w="2321559" h="2219325">
                  <a:moveTo>
                    <a:pt x="2321052" y="0"/>
                  </a:moveTo>
                  <a:lnTo>
                    <a:pt x="0" y="0"/>
                  </a:lnTo>
                  <a:lnTo>
                    <a:pt x="0" y="2218943"/>
                  </a:lnTo>
                  <a:lnTo>
                    <a:pt x="2321052" y="2218943"/>
                  </a:lnTo>
                  <a:lnTo>
                    <a:pt x="2321052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854178" y="7282433"/>
              <a:ext cx="2321560" cy="2219325"/>
            </a:xfrm>
            <a:custGeom>
              <a:avLst/>
              <a:gdLst/>
              <a:ahLst/>
              <a:cxnLst/>
              <a:rect l="l" t="t" r="r" b="b"/>
              <a:pathLst>
                <a:path w="2321559" h="2219325">
                  <a:moveTo>
                    <a:pt x="0" y="2218943"/>
                  </a:moveTo>
                  <a:lnTo>
                    <a:pt x="2321052" y="2218943"/>
                  </a:lnTo>
                  <a:lnTo>
                    <a:pt x="2321052" y="0"/>
                  </a:lnTo>
                  <a:lnTo>
                    <a:pt x="0" y="0"/>
                  </a:lnTo>
                  <a:lnTo>
                    <a:pt x="0" y="2218943"/>
                  </a:lnTo>
                  <a:close/>
                </a:path>
              </a:pathLst>
            </a:custGeom>
            <a:ln w="28956">
              <a:solidFill>
                <a:srgbClr val="56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278611" y="7827263"/>
              <a:ext cx="1469136" cy="14691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560295" y="8561831"/>
              <a:ext cx="1039367" cy="10393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086100" y="6089903"/>
              <a:ext cx="1485900" cy="14843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122164" y="5509132"/>
              <a:ext cx="7426959" cy="1519555"/>
            </a:xfrm>
            <a:custGeom>
              <a:avLst/>
              <a:gdLst/>
              <a:ahLst/>
              <a:cxnLst/>
              <a:rect l="l" t="t" r="r" b="b"/>
              <a:pathLst>
                <a:path w="7426959" h="1519554">
                  <a:moveTo>
                    <a:pt x="2182622" y="1432687"/>
                  </a:moveTo>
                  <a:lnTo>
                    <a:pt x="2124697" y="1403731"/>
                  </a:lnTo>
                  <a:lnTo>
                    <a:pt x="2008886" y="1345819"/>
                  </a:lnTo>
                  <a:lnTo>
                    <a:pt x="2008886" y="1403731"/>
                  </a:lnTo>
                  <a:lnTo>
                    <a:pt x="0" y="1403731"/>
                  </a:lnTo>
                  <a:lnTo>
                    <a:pt x="0" y="1461643"/>
                  </a:lnTo>
                  <a:lnTo>
                    <a:pt x="2008886" y="1461643"/>
                  </a:lnTo>
                  <a:lnTo>
                    <a:pt x="2008886" y="1519555"/>
                  </a:lnTo>
                  <a:lnTo>
                    <a:pt x="2124710" y="1461643"/>
                  </a:lnTo>
                  <a:lnTo>
                    <a:pt x="2182622" y="1432687"/>
                  </a:lnTo>
                  <a:close/>
                </a:path>
                <a:path w="7426959" h="1519554">
                  <a:moveTo>
                    <a:pt x="7426833" y="16891"/>
                  </a:moveTo>
                  <a:lnTo>
                    <a:pt x="7233285" y="0"/>
                  </a:lnTo>
                  <a:lnTo>
                    <a:pt x="7254570" y="53848"/>
                  </a:lnTo>
                  <a:lnTo>
                    <a:pt x="4427220" y="1172083"/>
                  </a:lnTo>
                  <a:lnTo>
                    <a:pt x="4448556" y="1225931"/>
                  </a:lnTo>
                  <a:lnTo>
                    <a:pt x="7275855" y="107670"/>
                  </a:lnTo>
                  <a:lnTo>
                    <a:pt x="7297166" y="161544"/>
                  </a:lnTo>
                  <a:lnTo>
                    <a:pt x="7403262" y="43180"/>
                  </a:lnTo>
                  <a:lnTo>
                    <a:pt x="7426833" y="16891"/>
                  </a:lnTo>
                  <a:close/>
                </a:path>
              </a:pathLst>
            </a:custGeom>
            <a:solidFill>
              <a:srgbClr val="529DD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428869" y="6414261"/>
            <a:ext cx="1374140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E</a:t>
            </a:r>
            <a:r>
              <a:rPr dirty="0" sz="1950" spc="-30">
                <a:solidFill>
                  <a:srgbClr val="56555A"/>
                </a:solidFill>
                <a:latin typeface="Carlito"/>
                <a:cs typeface="Carlito"/>
              </a:rPr>
              <a:t>x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ampl</a:t>
            </a:r>
            <a:r>
              <a:rPr dirty="0" sz="1950" spc="-10">
                <a:solidFill>
                  <a:srgbClr val="56555A"/>
                </a:solidFill>
                <a:latin typeface="Carlito"/>
                <a:cs typeface="Carlito"/>
              </a:rPr>
              <a:t>e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.</a:t>
            </a:r>
            <a:r>
              <a:rPr dirty="0" sz="1950" spc="-15">
                <a:solidFill>
                  <a:srgbClr val="56555A"/>
                </a:solidFill>
                <a:latin typeface="Carlito"/>
                <a:cs typeface="Carlito"/>
              </a:rPr>
              <a:t>c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om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807956" y="5457571"/>
            <a:ext cx="1374140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E</a:t>
            </a:r>
            <a:r>
              <a:rPr dirty="0" sz="1950" spc="-30">
                <a:solidFill>
                  <a:srgbClr val="56555A"/>
                </a:solidFill>
                <a:latin typeface="Carlito"/>
                <a:cs typeface="Carlito"/>
              </a:rPr>
              <a:t>x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ampl</a:t>
            </a:r>
            <a:r>
              <a:rPr dirty="0" sz="1950" spc="-10">
                <a:solidFill>
                  <a:srgbClr val="56555A"/>
                </a:solidFill>
                <a:latin typeface="Carlito"/>
                <a:cs typeface="Carlito"/>
              </a:rPr>
              <a:t>e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.</a:t>
            </a:r>
            <a:r>
              <a:rPr dirty="0" sz="1950" spc="-15">
                <a:solidFill>
                  <a:srgbClr val="56555A"/>
                </a:solidFill>
                <a:latin typeface="Carlito"/>
                <a:cs typeface="Carlito"/>
              </a:rPr>
              <a:t>c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om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13929" y="8186115"/>
            <a:ext cx="1440815" cy="3244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Load</a:t>
            </a:r>
            <a:r>
              <a:rPr dirty="0" sz="1950" spc="-8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Balancer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518637" y="4629658"/>
            <a:ext cx="2019300" cy="18103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Old Application in  Production. 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While  the 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new</a:t>
            </a:r>
            <a:r>
              <a:rPr dirty="0" sz="1950" spc="-6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application  is getting </a:t>
            </a:r>
            <a:r>
              <a:rPr dirty="0" sz="1950" spc="-25">
                <a:solidFill>
                  <a:srgbClr val="56555A"/>
                </a:solidFill>
                <a:latin typeface="Carlito"/>
                <a:cs typeface="Carlito"/>
              </a:rPr>
              <a:t>ready, 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all  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1950" spc="-10">
                <a:solidFill>
                  <a:srgbClr val="56555A"/>
                </a:solidFill>
                <a:latin typeface="Carlito"/>
                <a:cs typeface="Carlito"/>
              </a:rPr>
              <a:t>traffic routes to  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old</a:t>
            </a:r>
            <a:r>
              <a:rPr dirty="0" sz="1950" spc="-2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1950" spc="-10">
                <a:solidFill>
                  <a:srgbClr val="56555A"/>
                </a:solidFill>
                <a:latin typeface="Carlito"/>
                <a:cs typeface="Carlito"/>
              </a:rPr>
              <a:t>environment.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518637" y="7540243"/>
            <a:ext cx="1921510" cy="1215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New Application</a:t>
            </a:r>
            <a:r>
              <a:rPr dirty="0" sz="1950" spc="-7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in  Production getting  </a:t>
            </a:r>
            <a:r>
              <a:rPr dirty="0" sz="1950" spc="-25">
                <a:solidFill>
                  <a:srgbClr val="56555A"/>
                </a:solidFill>
                <a:latin typeface="Carlito"/>
                <a:cs typeface="Carlito"/>
              </a:rPr>
              <a:t>ready. 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No </a:t>
            </a:r>
            <a:r>
              <a:rPr dirty="0" sz="1950" spc="-30">
                <a:solidFill>
                  <a:srgbClr val="56555A"/>
                </a:solidFill>
                <a:latin typeface="Carlito"/>
                <a:cs typeface="Carlito"/>
              </a:rPr>
              <a:t>Traffic 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is  </a:t>
            </a:r>
            <a:r>
              <a:rPr dirty="0" sz="1950" spc="-10">
                <a:solidFill>
                  <a:srgbClr val="56555A"/>
                </a:solidFill>
                <a:latin typeface="Carlito"/>
                <a:cs typeface="Carlito"/>
              </a:rPr>
              <a:t>routed</a:t>
            </a:r>
            <a:r>
              <a:rPr dirty="0" sz="1950" spc="-4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here.</a:t>
            </a:r>
            <a:endParaRPr sz="19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92608" y="321563"/>
            <a:ext cx="17703165" cy="9970770"/>
            <a:chOff x="292608" y="321563"/>
            <a:chExt cx="17703165" cy="9970770"/>
          </a:xfrm>
        </p:grpSpPr>
        <p:sp>
          <p:nvSpPr>
            <p:cNvPr id="4" name="object 4"/>
            <p:cNvSpPr/>
            <p:nvPr/>
          </p:nvSpPr>
          <p:spPr>
            <a:xfrm>
              <a:off x="292608" y="321576"/>
              <a:ext cx="17703165" cy="9354820"/>
            </a:xfrm>
            <a:custGeom>
              <a:avLst/>
              <a:gdLst/>
              <a:ahLst/>
              <a:cxnLst/>
              <a:rect l="l" t="t" r="r" b="b"/>
              <a:pathLst>
                <a:path w="17703165" h="9354820">
                  <a:moveTo>
                    <a:pt x="17702784" y="0"/>
                  </a:moveTo>
                  <a:lnTo>
                    <a:pt x="0" y="0"/>
                  </a:lnTo>
                  <a:lnTo>
                    <a:pt x="0" y="6960870"/>
                  </a:lnTo>
                  <a:lnTo>
                    <a:pt x="0" y="9133332"/>
                  </a:lnTo>
                  <a:lnTo>
                    <a:pt x="0" y="9179801"/>
                  </a:lnTo>
                  <a:lnTo>
                    <a:pt x="0" y="9354299"/>
                  </a:lnTo>
                  <a:lnTo>
                    <a:pt x="17702784" y="9354299"/>
                  </a:lnTo>
                  <a:lnTo>
                    <a:pt x="17702784" y="9179801"/>
                  </a:lnTo>
                  <a:lnTo>
                    <a:pt x="17702784" y="9133332"/>
                  </a:lnTo>
                  <a:lnTo>
                    <a:pt x="17702784" y="6960870"/>
                  </a:lnTo>
                  <a:lnTo>
                    <a:pt x="177027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60704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2275332" y="0"/>
                  </a:moveTo>
                  <a:lnTo>
                    <a:pt x="0" y="0"/>
                  </a:lnTo>
                  <a:lnTo>
                    <a:pt x="0" y="832103"/>
                  </a:lnTo>
                  <a:lnTo>
                    <a:pt x="2275332" y="832103"/>
                  </a:lnTo>
                  <a:lnTo>
                    <a:pt x="2275332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60704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0" y="832103"/>
                  </a:moveTo>
                  <a:lnTo>
                    <a:pt x="2275332" y="832103"/>
                  </a:lnTo>
                  <a:lnTo>
                    <a:pt x="2275332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26463" y="9675875"/>
              <a:ext cx="1543812" cy="390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34974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16421100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16421100" y="28956"/>
                  </a:lnTo>
                  <a:lnTo>
                    <a:pt x="16421100" y="0"/>
                  </a:lnTo>
                  <a:close/>
                </a:path>
              </a:pathLst>
            </a:custGeom>
            <a:solidFill>
              <a:srgbClr val="055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854177" y="4490466"/>
              <a:ext cx="2321560" cy="2217420"/>
            </a:xfrm>
            <a:custGeom>
              <a:avLst/>
              <a:gdLst/>
              <a:ahLst/>
              <a:cxnLst/>
              <a:rect l="l" t="t" r="r" b="b"/>
              <a:pathLst>
                <a:path w="2321559" h="2217420">
                  <a:moveTo>
                    <a:pt x="2321052" y="0"/>
                  </a:moveTo>
                  <a:lnTo>
                    <a:pt x="0" y="0"/>
                  </a:lnTo>
                  <a:lnTo>
                    <a:pt x="0" y="2217419"/>
                  </a:lnTo>
                  <a:lnTo>
                    <a:pt x="2321052" y="2217419"/>
                  </a:lnTo>
                  <a:lnTo>
                    <a:pt x="2321052" y="0"/>
                  </a:lnTo>
                  <a:close/>
                </a:path>
              </a:pathLst>
            </a:custGeom>
            <a:solidFill>
              <a:srgbClr val="4EAC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854177" y="4490466"/>
              <a:ext cx="2321560" cy="2217420"/>
            </a:xfrm>
            <a:custGeom>
              <a:avLst/>
              <a:gdLst/>
              <a:ahLst/>
              <a:cxnLst/>
              <a:rect l="l" t="t" r="r" b="b"/>
              <a:pathLst>
                <a:path w="2321559" h="2217420">
                  <a:moveTo>
                    <a:pt x="0" y="2217419"/>
                  </a:moveTo>
                  <a:lnTo>
                    <a:pt x="2321052" y="2217419"/>
                  </a:lnTo>
                  <a:lnTo>
                    <a:pt x="2321052" y="0"/>
                  </a:lnTo>
                  <a:lnTo>
                    <a:pt x="0" y="0"/>
                  </a:lnTo>
                  <a:lnTo>
                    <a:pt x="0" y="2217419"/>
                  </a:lnTo>
                  <a:close/>
                </a:path>
              </a:pathLst>
            </a:custGeom>
            <a:ln w="28956">
              <a:solidFill>
                <a:srgbClr val="5655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885507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095A82"/>
                </a:solidFill>
              </a:rPr>
              <a:t>Blue </a:t>
            </a:r>
            <a:r>
              <a:rPr dirty="0" sz="5400" spc="-5">
                <a:solidFill>
                  <a:srgbClr val="095A82"/>
                </a:solidFill>
              </a:rPr>
              <a:t>Green </a:t>
            </a:r>
            <a:r>
              <a:rPr dirty="0" sz="5400" spc="-10">
                <a:solidFill>
                  <a:srgbClr val="095A82"/>
                </a:solidFill>
              </a:rPr>
              <a:t>Deployment</a:t>
            </a:r>
            <a:r>
              <a:rPr dirty="0" sz="5400" spc="-60">
                <a:solidFill>
                  <a:srgbClr val="095A82"/>
                </a:solidFill>
              </a:rPr>
              <a:t> </a:t>
            </a:r>
            <a:r>
              <a:rPr dirty="0" sz="5400" spc="-10">
                <a:solidFill>
                  <a:srgbClr val="095A82"/>
                </a:solidFill>
              </a:rPr>
              <a:t>Model</a:t>
            </a:r>
            <a:endParaRPr sz="5400"/>
          </a:p>
        </p:txBody>
      </p:sp>
      <p:grpSp>
        <p:nvGrpSpPr>
          <p:cNvPr id="12" name="object 12"/>
          <p:cNvGrpSpPr/>
          <p:nvPr/>
        </p:nvGrpSpPr>
        <p:grpSpPr>
          <a:xfrm>
            <a:off x="3086100" y="4928615"/>
            <a:ext cx="12103735" cy="4587240"/>
            <a:chOff x="3086100" y="4928615"/>
            <a:chExt cx="12103735" cy="4587240"/>
          </a:xfrm>
        </p:grpSpPr>
        <p:sp>
          <p:nvSpPr>
            <p:cNvPr id="13" name="object 13"/>
            <p:cNvSpPr/>
            <p:nvPr/>
          </p:nvSpPr>
          <p:spPr>
            <a:xfrm>
              <a:off x="7577328" y="6057899"/>
              <a:ext cx="1770887" cy="17693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278611" y="4928615"/>
              <a:ext cx="1469136" cy="14691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854178" y="7282433"/>
              <a:ext cx="2321560" cy="2219325"/>
            </a:xfrm>
            <a:custGeom>
              <a:avLst/>
              <a:gdLst/>
              <a:ahLst/>
              <a:cxnLst/>
              <a:rect l="l" t="t" r="r" b="b"/>
              <a:pathLst>
                <a:path w="2321559" h="2219325">
                  <a:moveTo>
                    <a:pt x="2321052" y="0"/>
                  </a:moveTo>
                  <a:lnTo>
                    <a:pt x="0" y="0"/>
                  </a:lnTo>
                  <a:lnTo>
                    <a:pt x="0" y="2218943"/>
                  </a:lnTo>
                  <a:lnTo>
                    <a:pt x="2321052" y="2218943"/>
                  </a:lnTo>
                  <a:lnTo>
                    <a:pt x="2321052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854178" y="7282433"/>
              <a:ext cx="2321560" cy="2219325"/>
            </a:xfrm>
            <a:custGeom>
              <a:avLst/>
              <a:gdLst/>
              <a:ahLst/>
              <a:cxnLst/>
              <a:rect l="l" t="t" r="r" b="b"/>
              <a:pathLst>
                <a:path w="2321559" h="2219325">
                  <a:moveTo>
                    <a:pt x="0" y="2218943"/>
                  </a:moveTo>
                  <a:lnTo>
                    <a:pt x="2321052" y="2218943"/>
                  </a:lnTo>
                  <a:lnTo>
                    <a:pt x="2321052" y="0"/>
                  </a:lnTo>
                  <a:lnTo>
                    <a:pt x="0" y="0"/>
                  </a:lnTo>
                  <a:lnTo>
                    <a:pt x="0" y="2218943"/>
                  </a:lnTo>
                  <a:close/>
                </a:path>
              </a:pathLst>
            </a:custGeom>
            <a:ln w="28956">
              <a:solidFill>
                <a:srgbClr val="56555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278611" y="7827263"/>
              <a:ext cx="1469136" cy="14691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086100" y="6089903"/>
              <a:ext cx="1485900" cy="14843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122164" y="6682993"/>
              <a:ext cx="7135495" cy="1811020"/>
            </a:xfrm>
            <a:custGeom>
              <a:avLst/>
              <a:gdLst/>
              <a:ahLst/>
              <a:cxnLst/>
              <a:rect l="l" t="t" r="r" b="b"/>
              <a:pathLst>
                <a:path w="7135495" h="1811020">
                  <a:moveTo>
                    <a:pt x="2182622" y="258826"/>
                  </a:moveTo>
                  <a:lnTo>
                    <a:pt x="2124697" y="229870"/>
                  </a:lnTo>
                  <a:lnTo>
                    <a:pt x="2008886" y="171958"/>
                  </a:lnTo>
                  <a:lnTo>
                    <a:pt x="2008886" y="229870"/>
                  </a:lnTo>
                  <a:lnTo>
                    <a:pt x="0" y="229870"/>
                  </a:lnTo>
                  <a:lnTo>
                    <a:pt x="0" y="287782"/>
                  </a:lnTo>
                  <a:lnTo>
                    <a:pt x="2008886" y="287782"/>
                  </a:lnTo>
                  <a:lnTo>
                    <a:pt x="2008886" y="345694"/>
                  </a:lnTo>
                  <a:lnTo>
                    <a:pt x="2124710" y="287782"/>
                  </a:lnTo>
                  <a:lnTo>
                    <a:pt x="2182622" y="258826"/>
                  </a:lnTo>
                  <a:close/>
                </a:path>
                <a:path w="7135495" h="1811020">
                  <a:moveTo>
                    <a:pt x="7134987" y="1811020"/>
                  </a:moveTo>
                  <a:lnTo>
                    <a:pt x="7102894" y="1755267"/>
                  </a:lnTo>
                  <a:lnTo>
                    <a:pt x="7038086" y="1642618"/>
                  </a:lnTo>
                  <a:lnTo>
                    <a:pt x="7006056" y="1691017"/>
                  </a:lnTo>
                  <a:lnTo>
                    <a:pt x="4453890" y="0"/>
                  </a:lnTo>
                  <a:lnTo>
                    <a:pt x="4421886" y="48260"/>
                  </a:lnTo>
                  <a:lnTo>
                    <a:pt x="6974141" y="1739252"/>
                  </a:lnTo>
                  <a:lnTo>
                    <a:pt x="6942201" y="1787525"/>
                  </a:lnTo>
                  <a:lnTo>
                    <a:pt x="7134987" y="1811020"/>
                  </a:lnTo>
                  <a:close/>
                </a:path>
              </a:pathLst>
            </a:custGeom>
            <a:solidFill>
              <a:srgbClr val="529DD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428869" y="6414261"/>
            <a:ext cx="1374140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E</a:t>
            </a:r>
            <a:r>
              <a:rPr dirty="0" sz="1950" spc="-30">
                <a:solidFill>
                  <a:srgbClr val="56555A"/>
                </a:solidFill>
                <a:latin typeface="Carlito"/>
                <a:cs typeface="Carlito"/>
              </a:rPr>
              <a:t>x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ampl</a:t>
            </a:r>
            <a:r>
              <a:rPr dirty="0" sz="1950" spc="-10">
                <a:solidFill>
                  <a:srgbClr val="56555A"/>
                </a:solidFill>
                <a:latin typeface="Carlito"/>
                <a:cs typeface="Carlito"/>
              </a:rPr>
              <a:t>e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.</a:t>
            </a:r>
            <a:r>
              <a:rPr dirty="0" sz="1950" spc="-15">
                <a:solidFill>
                  <a:srgbClr val="56555A"/>
                </a:solidFill>
                <a:latin typeface="Carlito"/>
                <a:cs typeface="Carlito"/>
              </a:rPr>
              <a:t>c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om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792714" y="6959600"/>
            <a:ext cx="1374140" cy="323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E</a:t>
            </a:r>
            <a:r>
              <a:rPr dirty="0" sz="1950" spc="-30">
                <a:solidFill>
                  <a:srgbClr val="56555A"/>
                </a:solidFill>
                <a:latin typeface="Carlito"/>
                <a:cs typeface="Carlito"/>
              </a:rPr>
              <a:t>x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ampl</a:t>
            </a:r>
            <a:r>
              <a:rPr dirty="0" sz="1950" spc="-10">
                <a:solidFill>
                  <a:srgbClr val="56555A"/>
                </a:solidFill>
                <a:latin typeface="Carlito"/>
                <a:cs typeface="Carlito"/>
              </a:rPr>
              <a:t>e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.</a:t>
            </a:r>
            <a:r>
              <a:rPr dirty="0" sz="1950" spc="-15">
                <a:solidFill>
                  <a:srgbClr val="56555A"/>
                </a:solidFill>
                <a:latin typeface="Carlito"/>
                <a:cs typeface="Carlito"/>
              </a:rPr>
              <a:t>c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om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13929" y="8186115"/>
            <a:ext cx="1440815" cy="3244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Load</a:t>
            </a:r>
            <a:r>
              <a:rPr dirty="0" sz="1950" spc="-8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Balancer</a:t>
            </a:r>
            <a:endParaRPr sz="195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37666" y="1834388"/>
            <a:ext cx="16391255" cy="3657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3565" marR="5080" indent="-571500">
              <a:lnSpc>
                <a:spcPct val="15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Blue-green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deployment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is a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technique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that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reduces downtime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and risk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by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running two identical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production environments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called  Blue and</a:t>
            </a:r>
            <a:r>
              <a:rPr dirty="0" sz="2400" spc="-2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Green.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95A82"/>
              </a:buClr>
              <a:buFont typeface="Wingdings"/>
              <a:buChar char=""/>
            </a:pPr>
            <a:endParaRPr sz="2300">
              <a:latin typeface="Carlito"/>
              <a:cs typeface="Carlito"/>
            </a:endParaRPr>
          </a:p>
          <a:p>
            <a:pPr marL="583565" indent="-571500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3565" algn="l"/>
                <a:tab pos="584200" algn="l"/>
              </a:tabLst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The updated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application gets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setup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in 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new environment(Green),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while 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old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application remains in it’s</a:t>
            </a:r>
            <a:r>
              <a:rPr dirty="0" sz="2400" spc="-10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own</a:t>
            </a:r>
            <a:endParaRPr sz="2400">
              <a:latin typeface="Carlito"/>
              <a:cs typeface="Carlito"/>
            </a:endParaRPr>
          </a:p>
          <a:p>
            <a:pPr marL="583565">
              <a:lnSpc>
                <a:spcPct val="100000"/>
              </a:lnSpc>
              <a:spcBef>
                <a:spcPts val="1440"/>
              </a:spcBef>
            </a:pP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environment(Blue) untouched. The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traffic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stays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with the </a:t>
            </a:r>
            <a:r>
              <a:rPr dirty="0" sz="2400" spc="-5">
                <a:solidFill>
                  <a:srgbClr val="5F5F5F"/>
                </a:solidFill>
                <a:latin typeface="Carlito"/>
                <a:cs typeface="Carlito"/>
              </a:rPr>
              <a:t>blue environment until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the green environment is</a:t>
            </a:r>
            <a:r>
              <a:rPr dirty="0" sz="2400" spc="-5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F5F5F"/>
                </a:solidFill>
                <a:latin typeface="Carlito"/>
                <a:cs typeface="Carlito"/>
              </a:rPr>
              <a:t>ready.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Carlito"/>
              <a:cs typeface="Carlito"/>
            </a:endParaRPr>
          </a:p>
          <a:p>
            <a:pPr marL="3820160" marR="5459730">
              <a:lnSpc>
                <a:spcPct val="100000"/>
              </a:lnSpc>
              <a:spcBef>
                <a:spcPts val="5"/>
              </a:spcBef>
            </a:pP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As 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soon 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as the 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new application is </a:t>
            </a:r>
            <a:r>
              <a:rPr dirty="0" sz="1950" spc="-25">
                <a:solidFill>
                  <a:srgbClr val="56555A"/>
                </a:solidFill>
                <a:latin typeface="Carlito"/>
                <a:cs typeface="Carlito"/>
              </a:rPr>
              <a:t>ready, 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1950" spc="-10">
                <a:solidFill>
                  <a:srgbClr val="56555A"/>
                </a:solidFill>
                <a:latin typeface="Carlito"/>
                <a:cs typeface="Carlito"/>
              </a:rPr>
              <a:t>traffic 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is </a:t>
            </a:r>
            <a:r>
              <a:rPr dirty="0" sz="1950" spc="-10">
                <a:solidFill>
                  <a:srgbClr val="56555A"/>
                </a:solidFill>
                <a:latin typeface="Carlito"/>
                <a:cs typeface="Carlito"/>
              </a:rPr>
              <a:t>routed to 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new  application in 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green </a:t>
            </a:r>
            <a:r>
              <a:rPr dirty="0" sz="1950" spc="-10">
                <a:solidFill>
                  <a:srgbClr val="56555A"/>
                </a:solidFill>
                <a:latin typeface="Carlito"/>
                <a:cs typeface="Carlito"/>
              </a:rPr>
              <a:t>environment, </a:t>
            </a:r>
            <a:r>
              <a:rPr dirty="0" sz="1950">
                <a:solidFill>
                  <a:srgbClr val="56555A"/>
                </a:solidFill>
                <a:latin typeface="Carlito"/>
                <a:cs typeface="Carlito"/>
              </a:rPr>
              <a:t>hence no</a:t>
            </a:r>
            <a:r>
              <a:rPr dirty="0" sz="1950" spc="-12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1950" spc="-5">
                <a:solidFill>
                  <a:srgbClr val="56555A"/>
                </a:solidFill>
                <a:latin typeface="Carlito"/>
                <a:cs typeface="Carlito"/>
              </a:rPr>
              <a:t>downtime!</a:t>
            </a:r>
            <a:endParaRPr sz="19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1122934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095A82"/>
                </a:solidFill>
              </a:rPr>
              <a:t>Demo-4: Rolling </a:t>
            </a:r>
            <a:r>
              <a:rPr dirty="0" sz="5400" spc="-5">
                <a:solidFill>
                  <a:srgbClr val="095A82"/>
                </a:solidFill>
              </a:rPr>
              <a:t>Updates </a:t>
            </a:r>
            <a:r>
              <a:rPr dirty="0" sz="5400">
                <a:solidFill>
                  <a:srgbClr val="095A82"/>
                </a:solidFill>
              </a:rPr>
              <a:t>in</a:t>
            </a:r>
            <a:r>
              <a:rPr dirty="0" sz="5400" spc="-125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Kubernetes</a:t>
            </a:r>
            <a:endParaRPr sz="5400"/>
          </a:p>
        </p:txBody>
      </p:sp>
      <p:sp>
        <p:nvSpPr>
          <p:cNvPr id="3" name="object 3"/>
          <p:cNvSpPr txBox="1"/>
          <p:nvPr/>
        </p:nvSpPr>
        <p:spPr>
          <a:xfrm>
            <a:off x="1012342" y="2172969"/>
            <a:ext cx="10548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Following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is the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command </a:t>
            </a:r>
            <a:r>
              <a:rPr dirty="0" sz="2400" spc="-20">
                <a:solidFill>
                  <a:srgbClr val="56555A"/>
                </a:solidFill>
                <a:latin typeface="Carlito"/>
                <a:cs typeface="Carlito"/>
              </a:rPr>
              <a:t>for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performing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a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rolling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update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on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an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existing</a:t>
            </a:r>
            <a:r>
              <a:rPr dirty="0" sz="2400" spc="-6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deployment: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37004" y="3176016"/>
            <a:ext cx="13700760" cy="963294"/>
          </a:xfrm>
          <a:prstGeom prst="rect">
            <a:avLst/>
          </a:prstGeom>
          <a:solidFill>
            <a:srgbClr val="56555A"/>
          </a:solidFill>
        </p:spPr>
        <p:txBody>
          <a:bodyPr wrap="square" lIns="0" tIns="243840" rIns="0" bIns="0" rtlCol="0" vert="horz">
            <a:spAutoFit/>
          </a:bodyPr>
          <a:lstStyle/>
          <a:p>
            <a:pPr marL="1225550">
              <a:lnSpc>
                <a:spcPct val="100000"/>
              </a:lnSpc>
              <a:spcBef>
                <a:spcPts val="1920"/>
              </a:spcBef>
            </a:pPr>
            <a:r>
              <a:rPr dirty="0" sz="2400" spc="-5">
                <a:solidFill>
                  <a:srgbClr val="FFFFFF"/>
                </a:solidFill>
                <a:latin typeface="Courier New"/>
                <a:cs typeface="Courier New"/>
              </a:rPr>
              <a:t>kubectl set </a:t>
            </a:r>
            <a:r>
              <a:rPr dirty="0" sz="2400" spc="-10">
                <a:solidFill>
                  <a:srgbClr val="FFFFFF"/>
                </a:solidFill>
                <a:latin typeface="Courier New"/>
                <a:cs typeface="Courier New"/>
              </a:rPr>
              <a:t>image deployment &lt;deployment&gt;</a:t>
            </a:r>
            <a:r>
              <a:rPr dirty="0" sz="2400" spc="-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ourier New"/>
                <a:cs typeface="Courier New"/>
              </a:rPr>
              <a:t>&lt;container&gt;=&lt;image&gt;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75360" y="5388864"/>
            <a:ext cx="15673069" cy="1038225"/>
            <a:chOff x="975360" y="5388864"/>
            <a:chExt cx="15673069" cy="1038225"/>
          </a:xfrm>
        </p:grpSpPr>
        <p:sp>
          <p:nvSpPr>
            <p:cNvPr id="6" name="object 6"/>
            <p:cNvSpPr/>
            <p:nvPr/>
          </p:nvSpPr>
          <p:spPr>
            <a:xfrm>
              <a:off x="975360" y="5388864"/>
              <a:ext cx="15672816" cy="10378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01268" y="5414772"/>
              <a:ext cx="15570708" cy="9357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012342" y="4695825"/>
            <a:ext cx="16243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For</a:t>
            </a:r>
            <a:r>
              <a:rPr dirty="0" sz="2400" spc="-8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example: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0873" y="4184650"/>
            <a:ext cx="1499298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Demo-4: Rolling Updates </a:t>
            </a:r>
            <a:r>
              <a:rPr dirty="0"/>
              <a:t>In</a:t>
            </a:r>
            <a:r>
              <a:rPr dirty="0" spc="-25"/>
              <a:t> </a:t>
            </a:r>
            <a:r>
              <a:rPr dirty="0"/>
              <a:t>Kubernetes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1122934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095A82"/>
                </a:solidFill>
              </a:rPr>
              <a:t>Demo-4: Rolling </a:t>
            </a:r>
            <a:r>
              <a:rPr dirty="0" sz="5400" spc="-5">
                <a:solidFill>
                  <a:srgbClr val="095A82"/>
                </a:solidFill>
              </a:rPr>
              <a:t>Updates </a:t>
            </a:r>
            <a:r>
              <a:rPr dirty="0" sz="5400">
                <a:solidFill>
                  <a:srgbClr val="095A82"/>
                </a:solidFill>
              </a:rPr>
              <a:t>in</a:t>
            </a:r>
            <a:r>
              <a:rPr dirty="0" sz="5400" spc="-125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Kubernetes</a:t>
            </a:r>
            <a:endParaRPr sz="5400"/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2342" y="2339467"/>
            <a:ext cx="12549505" cy="2586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Pull the </a:t>
            </a:r>
            <a:r>
              <a:rPr dirty="0" sz="2400" spc="-15" b="1">
                <a:solidFill>
                  <a:srgbClr val="56555A"/>
                </a:solidFill>
                <a:latin typeface="Carlito"/>
                <a:cs typeface="Carlito"/>
              </a:rPr>
              <a:t>httpd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docker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image,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and edit the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index.html</a:t>
            </a:r>
            <a:r>
              <a:rPr dirty="0" sz="2400" spc="-4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text.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56555A"/>
              </a:buClr>
              <a:buFont typeface="Carlito"/>
              <a:buAutoNum type="arabicPeriod"/>
            </a:pPr>
            <a:endParaRPr sz="235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Commit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container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and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name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container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with a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relevant</a:t>
            </a:r>
            <a:r>
              <a:rPr dirty="0" sz="2400" spc="-70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tag.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56555A"/>
              </a:buClr>
              <a:buFont typeface="Carlito"/>
              <a:buAutoNum type="arabicPeriod"/>
            </a:pPr>
            <a:endParaRPr sz="235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Push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container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to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 DockerHub.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56555A"/>
              </a:buClr>
              <a:buFont typeface="Carlito"/>
              <a:buAutoNum type="arabicPeriod"/>
            </a:pPr>
            <a:endParaRPr sz="235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-20">
                <a:solidFill>
                  <a:srgbClr val="56555A"/>
                </a:solidFill>
                <a:latin typeface="Carlito"/>
                <a:cs typeface="Carlito"/>
              </a:rPr>
              <a:t>Perform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a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rolling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update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on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httpd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deployment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created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previously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with this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new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docker</a:t>
            </a:r>
            <a:r>
              <a:rPr dirty="0" sz="2400" spc="4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image.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95391" y="0"/>
            <a:ext cx="292735" cy="10246360"/>
          </a:xfrm>
          <a:custGeom>
            <a:avLst/>
            <a:gdLst/>
            <a:ahLst/>
            <a:cxnLst/>
            <a:rect l="l" t="t" r="r" b="b"/>
            <a:pathLst>
              <a:path w="292734" h="10246360">
                <a:moveTo>
                  <a:pt x="0" y="10245850"/>
                </a:moveTo>
                <a:lnTo>
                  <a:pt x="292607" y="10245850"/>
                </a:lnTo>
                <a:lnTo>
                  <a:pt x="292607" y="0"/>
                </a:lnTo>
                <a:lnTo>
                  <a:pt x="0" y="0"/>
                </a:lnTo>
                <a:lnTo>
                  <a:pt x="0" y="10245850"/>
                </a:lnTo>
                <a:close/>
              </a:path>
            </a:pathLst>
          </a:custGeom>
          <a:solidFill>
            <a:srgbClr val="09588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93350"/>
            <a:chOff x="0" y="0"/>
            <a:chExt cx="18288000" cy="1029335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292608" y="0"/>
                  </a:lnTo>
                  <a:lnTo>
                    <a:pt x="0" y="0"/>
                  </a:lnTo>
                  <a:lnTo>
                    <a:pt x="0" y="248412"/>
                  </a:lnTo>
                  <a:lnTo>
                    <a:pt x="0" y="9601200"/>
                  </a:lnTo>
                  <a:lnTo>
                    <a:pt x="0" y="10236708"/>
                  </a:lnTo>
                  <a:lnTo>
                    <a:pt x="0" y="10287000"/>
                  </a:lnTo>
                  <a:lnTo>
                    <a:pt x="18288000" y="10287000"/>
                  </a:lnTo>
                  <a:lnTo>
                    <a:pt x="18288000" y="9601200"/>
                  </a:lnTo>
                  <a:lnTo>
                    <a:pt x="292608" y="9601200"/>
                  </a:lnTo>
                  <a:lnTo>
                    <a:pt x="292608" y="248412"/>
                  </a:lnTo>
                  <a:lnTo>
                    <a:pt x="18288000" y="248412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958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59180" y="9453365"/>
              <a:ext cx="2276856" cy="8336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60703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0" y="832103"/>
                  </a:moveTo>
                  <a:lnTo>
                    <a:pt x="2275332" y="832103"/>
                  </a:lnTo>
                  <a:lnTo>
                    <a:pt x="2275332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34974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0" y="28955"/>
                  </a:moveTo>
                  <a:lnTo>
                    <a:pt x="16421100" y="28955"/>
                  </a:lnTo>
                  <a:lnTo>
                    <a:pt x="16421100" y="0"/>
                  </a:lnTo>
                  <a:lnTo>
                    <a:pt x="0" y="0"/>
                  </a:lnTo>
                  <a:lnTo>
                    <a:pt x="0" y="28955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26463" y="9675876"/>
              <a:ext cx="1543812" cy="3901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34974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0" y="28955"/>
                  </a:moveTo>
                  <a:lnTo>
                    <a:pt x="16421100" y="28955"/>
                  </a:lnTo>
                  <a:lnTo>
                    <a:pt x="16421100" y="0"/>
                  </a:lnTo>
                  <a:lnTo>
                    <a:pt x="0" y="0"/>
                  </a:lnTo>
                  <a:lnTo>
                    <a:pt x="0" y="28955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736080" y="2191511"/>
              <a:ext cx="5029200" cy="28285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86967" y="2202179"/>
              <a:ext cx="5029200" cy="28285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396216" y="2191511"/>
              <a:ext cx="5029199" cy="28285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731507" y="2188464"/>
              <a:ext cx="5036820" cy="28346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711695" y="5771388"/>
              <a:ext cx="5029200" cy="28285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708647" y="5734811"/>
              <a:ext cx="5096256" cy="28681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390119" y="2188464"/>
              <a:ext cx="5038343" cy="28422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705600" y="2191511"/>
              <a:ext cx="5059680" cy="28453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62583" y="2151888"/>
              <a:ext cx="5117592" cy="288188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62583" y="5750052"/>
              <a:ext cx="5029200" cy="28285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702552" y="2188464"/>
              <a:ext cx="5113019" cy="287883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705600" y="5716523"/>
              <a:ext cx="5102352" cy="288645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344400" y="5716523"/>
              <a:ext cx="5029200" cy="28300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72668" y="5734811"/>
              <a:ext cx="5122164" cy="288036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321540" y="2202179"/>
              <a:ext cx="5082539" cy="28453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280392" y="5699759"/>
              <a:ext cx="5145023" cy="28940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59536" y="2148839"/>
              <a:ext cx="5123688" cy="294131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298680" y="2164079"/>
              <a:ext cx="5102351" cy="288645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08659" y="5715000"/>
              <a:ext cx="5186171" cy="290322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624828" y="2161032"/>
              <a:ext cx="5193792" cy="291236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54963" y="2164079"/>
              <a:ext cx="5128260" cy="292912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649211" y="5713476"/>
              <a:ext cx="5137404" cy="288645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216383" y="2097023"/>
              <a:ext cx="5187695" cy="294132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259056" y="5696711"/>
              <a:ext cx="5170932" cy="291236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06195" y="2161032"/>
              <a:ext cx="5170932" cy="290626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213335" y="2092451"/>
              <a:ext cx="5187695" cy="291541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87323" y="5654040"/>
              <a:ext cx="5169408" cy="295808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646164" y="5721096"/>
              <a:ext cx="5201411" cy="291388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254483" y="5696711"/>
              <a:ext cx="5178551" cy="291541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2214859" y="2090927"/>
              <a:ext cx="5187950" cy="2918460"/>
            </a:xfrm>
            <a:custGeom>
              <a:avLst/>
              <a:gdLst/>
              <a:ahLst/>
              <a:cxnLst/>
              <a:rect l="l" t="t" r="r" b="b"/>
              <a:pathLst>
                <a:path w="5187950" h="2918460">
                  <a:moveTo>
                    <a:pt x="0" y="2918460"/>
                  </a:moveTo>
                  <a:lnTo>
                    <a:pt x="5187696" y="2918460"/>
                  </a:lnTo>
                  <a:lnTo>
                    <a:pt x="5187696" y="0"/>
                  </a:lnTo>
                  <a:lnTo>
                    <a:pt x="0" y="0"/>
                  </a:lnTo>
                  <a:lnTo>
                    <a:pt x="0" y="2918460"/>
                  </a:lnTo>
                  <a:close/>
                </a:path>
              </a:pathLst>
            </a:custGeom>
            <a:ln w="3175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68095" y="2144267"/>
              <a:ext cx="5202936" cy="292608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605016" y="2142744"/>
              <a:ext cx="5202935" cy="293370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665976" y="5719571"/>
              <a:ext cx="5183505" cy="2917190"/>
            </a:xfrm>
            <a:custGeom>
              <a:avLst/>
              <a:gdLst/>
              <a:ahLst/>
              <a:cxnLst/>
              <a:rect l="l" t="t" r="r" b="b"/>
              <a:pathLst>
                <a:path w="5183505" h="2917190">
                  <a:moveTo>
                    <a:pt x="0" y="2916935"/>
                  </a:moveTo>
                  <a:lnTo>
                    <a:pt x="5183124" y="2916935"/>
                  </a:lnTo>
                  <a:lnTo>
                    <a:pt x="5183124" y="0"/>
                  </a:lnTo>
                  <a:lnTo>
                    <a:pt x="0" y="0"/>
                  </a:lnTo>
                  <a:lnTo>
                    <a:pt x="0" y="2916935"/>
                  </a:lnTo>
                  <a:close/>
                </a:path>
              </a:pathLst>
            </a:custGeom>
            <a:ln w="3175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84276" y="5650991"/>
              <a:ext cx="5183124" cy="293979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2266676" y="2162555"/>
              <a:ext cx="5187696" cy="291846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2251435" y="5693664"/>
              <a:ext cx="5149595" cy="290017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46759" y="2122932"/>
              <a:ext cx="5210556" cy="293979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669023" y="5734811"/>
              <a:ext cx="5109972" cy="287578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550152" y="2122932"/>
              <a:ext cx="5276088" cy="296722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2216383" y="2118360"/>
              <a:ext cx="5241035" cy="2965704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07136" y="5654040"/>
              <a:ext cx="5163312" cy="293979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665976" y="5731764"/>
              <a:ext cx="5198364" cy="2912364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2275819" y="5713476"/>
              <a:ext cx="5140451" cy="288645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43712" y="2119883"/>
              <a:ext cx="5236464" cy="293674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512052" y="2119883"/>
              <a:ext cx="5317235" cy="2982468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6691883" y="5733288"/>
              <a:ext cx="5173980" cy="2912745"/>
            </a:xfrm>
            <a:custGeom>
              <a:avLst/>
              <a:gdLst/>
              <a:ahLst/>
              <a:cxnLst/>
              <a:rect l="l" t="t" r="r" b="b"/>
              <a:pathLst>
                <a:path w="5173980" h="2912745">
                  <a:moveTo>
                    <a:pt x="0" y="2912364"/>
                  </a:moveTo>
                  <a:lnTo>
                    <a:pt x="5173980" y="2912364"/>
                  </a:lnTo>
                  <a:lnTo>
                    <a:pt x="5173980" y="0"/>
                  </a:lnTo>
                  <a:lnTo>
                    <a:pt x="0" y="0"/>
                  </a:lnTo>
                  <a:lnTo>
                    <a:pt x="0" y="2912364"/>
                  </a:lnTo>
                  <a:close/>
                </a:path>
              </a:pathLst>
            </a:custGeom>
            <a:ln w="3175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2213335" y="2115311"/>
              <a:ext cx="5236464" cy="297941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85800" y="5612891"/>
              <a:ext cx="5209032" cy="293674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772668" y="2119883"/>
              <a:ext cx="11033760" cy="2984500"/>
            </a:xfrm>
            <a:custGeom>
              <a:avLst/>
              <a:gdLst/>
              <a:ahLst/>
              <a:cxnLst/>
              <a:rect l="l" t="t" r="r" b="b"/>
              <a:pathLst>
                <a:path w="11033760" h="2984500">
                  <a:moveTo>
                    <a:pt x="0" y="2932175"/>
                  </a:moveTo>
                  <a:lnTo>
                    <a:pt x="5209032" y="2932175"/>
                  </a:lnTo>
                  <a:lnTo>
                    <a:pt x="5209032" y="0"/>
                  </a:lnTo>
                  <a:lnTo>
                    <a:pt x="0" y="0"/>
                  </a:lnTo>
                  <a:lnTo>
                    <a:pt x="0" y="2932175"/>
                  </a:lnTo>
                  <a:close/>
                </a:path>
                <a:path w="11033760" h="2984500">
                  <a:moveTo>
                    <a:pt x="5737859" y="2983991"/>
                  </a:moveTo>
                  <a:lnTo>
                    <a:pt x="11033760" y="2983991"/>
                  </a:lnTo>
                  <a:lnTo>
                    <a:pt x="11033760" y="4571"/>
                  </a:lnTo>
                  <a:lnTo>
                    <a:pt x="5737859" y="4571"/>
                  </a:lnTo>
                  <a:lnTo>
                    <a:pt x="5737859" y="2983991"/>
                  </a:lnTo>
                  <a:close/>
                </a:path>
              </a:pathLst>
            </a:custGeom>
            <a:ln w="3175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2291059" y="5698235"/>
              <a:ext cx="5128259" cy="290474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84276" y="2162555"/>
              <a:ext cx="16767175" cy="6383020"/>
            </a:xfrm>
            <a:custGeom>
              <a:avLst/>
              <a:gdLst/>
              <a:ahLst/>
              <a:cxnLst/>
              <a:rect l="l" t="t" r="r" b="b"/>
              <a:pathLst>
                <a:path w="16767175" h="6383020">
                  <a:moveTo>
                    <a:pt x="11554968" y="2933700"/>
                  </a:moveTo>
                  <a:lnTo>
                    <a:pt x="16767047" y="2933700"/>
                  </a:lnTo>
                  <a:lnTo>
                    <a:pt x="16767047" y="0"/>
                  </a:lnTo>
                  <a:lnTo>
                    <a:pt x="11554968" y="0"/>
                  </a:lnTo>
                  <a:lnTo>
                    <a:pt x="11554968" y="2933700"/>
                  </a:lnTo>
                  <a:close/>
                </a:path>
                <a:path w="16767175" h="6383020">
                  <a:moveTo>
                    <a:pt x="0" y="6382512"/>
                  </a:moveTo>
                  <a:lnTo>
                    <a:pt x="5212080" y="6382512"/>
                  </a:lnTo>
                  <a:lnTo>
                    <a:pt x="5212080" y="3448812"/>
                  </a:lnTo>
                  <a:lnTo>
                    <a:pt x="0" y="3448812"/>
                  </a:lnTo>
                  <a:lnTo>
                    <a:pt x="0" y="6382512"/>
                  </a:lnTo>
                  <a:close/>
                </a:path>
              </a:pathLst>
            </a:custGeom>
            <a:ln w="3175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6480047" y="5612891"/>
              <a:ext cx="5384292" cy="302818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6478523" y="5611367"/>
              <a:ext cx="10898505" cy="3031490"/>
            </a:xfrm>
            <a:custGeom>
              <a:avLst/>
              <a:gdLst/>
              <a:ahLst/>
              <a:cxnLst/>
              <a:rect l="l" t="t" r="r" b="b"/>
              <a:pathLst>
                <a:path w="10898505" h="3031490">
                  <a:moveTo>
                    <a:pt x="0" y="3031235"/>
                  </a:moveTo>
                  <a:lnTo>
                    <a:pt x="5387339" y="3031235"/>
                  </a:lnTo>
                  <a:lnTo>
                    <a:pt x="5387339" y="0"/>
                  </a:lnTo>
                  <a:lnTo>
                    <a:pt x="0" y="0"/>
                  </a:lnTo>
                  <a:lnTo>
                    <a:pt x="0" y="3031235"/>
                  </a:lnTo>
                  <a:close/>
                </a:path>
                <a:path w="10898505" h="3031490">
                  <a:moveTo>
                    <a:pt x="5814059" y="2947415"/>
                  </a:moveTo>
                  <a:lnTo>
                    <a:pt x="10898124" y="2947415"/>
                  </a:lnTo>
                  <a:lnTo>
                    <a:pt x="10898124" y="85343"/>
                  </a:lnTo>
                  <a:lnTo>
                    <a:pt x="5814059" y="85343"/>
                  </a:lnTo>
                  <a:lnTo>
                    <a:pt x="5814059" y="2947415"/>
                  </a:lnTo>
                  <a:close/>
                </a:path>
              </a:pathLst>
            </a:custGeom>
            <a:ln w="3175">
              <a:solidFill>
                <a:srgbClr val="D2D2D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937666" y="644093"/>
            <a:ext cx="2846070" cy="8801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600">
                <a:solidFill>
                  <a:srgbClr val="095A82"/>
                </a:solidFill>
              </a:rPr>
              <a:t>Summary</a:t>
            </a:r>
            <a:endParaRPr sz="5600"/>
          </a:p>
        </p:txBody>
      </p:sp>
      <p:sp>
        <p:nvSpPr>
          <p:cNvPr id="64" name="object 6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93350"/>
            <a:chOff x="0" y="0"/>
            <a:chExt cx="18288000" cy="1029335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59180" y="9453365"/>
              <a:ext cx="2276094" cy="8313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60703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0" y="832103"/>
                  </a:moveTo>
                  <a:lnTo>
                    <a:pt x="2275332" y="832103"/>
                  </a:lnTo>
                  <a:lnTo>
                    <a:pt x="2275332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34974" y="1715261"/>
              <a:ext cx="16421100" cy="0"/>
            </a:xfrm>
            <a:custGeom>
              <a:avLst/>
              <a:gdLst/>
              <a:ahLst/>
              <a:cxnLst/>
              <a:rect l="l" t="t" r="r" b="b"/>
              <a:pathLst>
                <a:path w="16421100" h="0">
                  <a:moveTo>
                    <a:pt x="0" y="0"/>
                  </a:moveTo>
                  <a:lnTo>
                    <a:pt x="16421100" y="0"/>
                  </a:lnTo>
                </a:path>
              </a:pathLst>
            </a:custGeom>
            <a:ln w="28956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26463" y="9675876"/>
              <a:ext cx="1543812" cy="3901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17995392" y="0"/>
                  </a:lnTo>
                  <a:lnTo>
                    <a:pt x="292608" y="0"/>
                  </a:lnTo>
                  <a:lnTo>
                    <a:pt x="0" y="0"/>
                  </a:lnTo>
                  <a:lnTo>
                    <a:pt x="0" y="248412"/>
                  </a:lnTo>
                  <a:lnTo>
                    <a:pt x="0" y="9601200"/>
                  </a:lnTo>
                  <a:lnTo>
                    <a:pt x="0" y="10236708"/>
                  </a:lnTo>
                  <a:lnTo>
                    <a:pt x="0" y="10287000"/>
                  </a:lnTo>
                  <a:lnTo>
                    <a:pt x="1060704" y="10287000"/>
                  </a:lnTo>
                  <a:lnTo>
                    <a:pt x="1060704" y="9601200"/>
                  </a:lnTo>
                  <a:lnTo>
                    <a:pt x="292608" y="9601200"/>
                  </a:lnTo>
                  <a:lnTo>
                    <a:pt x="292608" y="248412"/>
                  </a:lnTo>
                  <a:lnTo>
                    <a:pt x="17995392" y="248412"/>
                  </a:lnTo>
                  <a:lnTo>
                    <a:pt x="17995392" y="9601200"/>
                  </a:lnTo>
                  <a:lnTo>
                    <a:pt x="3336036" y="9601200"/>
                  </a:lnTo>
                  <a:lnTo>
                    <a:pt x="3336036" y="10287000"/>
                  </a:lnTo>
                  <a:lnTo>
                    <a:pt x="18288000" y="10287000"/>
                  </a:lnTo>
                  <a:lnTo>
                    <a:pt x="18288000" y="10245852"/>
                  </a:lnTo>
                  <a:lnTo>
                    <a:pt x="18288000" y="9601200"/>
                  </a:lnTo>
                  <a:lnTo>
                    <a:pt x="18288000" y="248412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59180" y="9453365"/>
              <a:ext cx="2276094" cy="8313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60703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2275332" y="0"/>
                  </a:moveTo>
                  <a:lnTo>
                    <a:pt x="0" y="0"/>
                  </a:lnTo>
                  <a:lnTo>
                    <a:pt x="0" y="832103"/>
                  </a:lnTo>
                  <a:lnTo>
                    <a:pt x="2275332" y="832103"/>
                  </a:lnTo>
                  <a:lnTo>
                    <a:pt x="2275332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60703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0" y="832103"/>
                  </a:moveTo>
                  <a:lnTo>
                    <a:pt x="2275332" y="832103"/>
                  </a:lnTo>
                  <a:lnTo>
                    <a:pt x="2275332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26463" y="9675876"/>
              <a:ext cx="1543812" cy="3901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2316968" y="9818065"/>
            <a:ext cx="5640705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70"/>
              </a:lnSpc>
            </a:pP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Copyright </a:t>
            </a:r>
            <a:r>
              <a:rPr dirty="0" sz="1650" spc="5">
                <a:solidFill>
                  <a:srgbClr val="FFFFFF"/>
                </a:solidFill>
                <a:latin typeface="Carlito"/>
                <a:cs typeface="Carlito"/>
              </a:rPr>
              <a:t>© </a:t>
            </a:r>
            <a:r>
              <a:rPr dirty="0" sz="1650">
                <a:solidFill>
                  <a:srgbClr val="FFFFFF"/>
                </a:solidFill>
                <a:latin typeface="Carlito"/>
                <a:cs typeface="Carlito"/>
              </a:rPr>
              <a:t>2018, </a:t>
            </a: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edureka and/or </a:t>
            </a:r>
            <a:r>
              <a:rPr dirty="0" sz="1650">
                <a:solidFill>
                  <a:srgbClr val="FFFFFF"/>
                </a:solidFill>
                <a:latin typeface="Carlito"/>
                <a:cs typeface="Carlito"/>
              </a:rPr>
              <a:t>its </a:t>
            </a:r>
            <a:r>
              <a:rPr dirty="0" sz="1650" spc="-10">
                <a:solidFill>
                  <a:srgbClr val="FFFFFF"/>
                </a:solidFill>
                <a:latin typeface="Carlito"/>
                <a:cs typeface="Carlito"/>
              </a:rPr>
              <a:t>affiliates. </a:t>
            </a: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dirty="0" sz="1650">
                <a:solidFill>
                  <a:srgbClr val="FFFFFF"/>
                </a:solidFill>
                <a:latin typeface="Carlito"/>
                <a:cs typeface="Carlito"/>
              </a:rPr>
              <a:t>rights</a:t>
            </a:r>
            <a:r>
              <a:rPr dirty="0" sz="1650" spc="-1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reserved.</a:t>
            </a:r>
            <a:endParaRPr sz="1650">
              <a:latin typeface="Carlito"/>
              <a:cs typeface="Carlito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>
                <a:solidFill>
                  <a:srgbClr val="9F9F9F"/>
                </a:solidFill>
              </a:rPr>
              <a:t>Copyright </a:t>
            </a:r>
            <a:r>
              <a:rPr dirty="0" spc="5">
                <a:solidFill>
                  <a:srgbClr val="9F9F9F"/>
                </a:solidFill>
              </a:rPr>
              <a:t>© </a:t>
            </a:r>
            <a:r>
              <a:rPr dirty="0">
                <a:solidFill>
                  <a:srgbClr val="9F9F9F"/>
                </a:solidFill>
              </a:rPr>
              <a:t>2018, </a:t>
            </a:r>
            <a:r>
              <a:rPr dirty="0" spc="-5">
                <a:solidFill>
                  <a:srgbClr val="9F9F9F"/>
                </a:solidFill>
              </a:rPr>
              <a:t>edureka and/or </a:t>
            </a:r>
            <a:r>
              <a:rPr dirty="0">
                <a:solidFill>
                  <a:srgbClr val="9F9F9F"/>
                </a:solidFill>
              </a:rPr>
              <a:t>its </a:t>
            </a:r>
            <a:r>
              <a:rPr dirty="0" spc="-10">
                <a:solidFill>
                  <a:srgbClr val="9F9F9F"/>
                </a:solidFill>
              </a:rPr>
              <a:t>affiliates. </a:t>
            </a:r>
            <a:r>
              <a:rPr dirty="0" spc="-5">
                <a:solidFill>
                  <a:srgbClr val="9F9F9F"/>
                </a:solidFill>
              </a:rPr>
              <a:t>All </a:t>
            </a:r>
            <a:r>
              <a:rPr dirty="0">
                <a:solidFill>
                  <a:srgbClr val="9F9F9F"/>
                </a:solidFill>
              </a:rPr>
              <a:t>rights</a:t>
            </a:r>
            <a:r>
              <a:rPr dirty="0" spc="-150">
                <a:solidFill>
                  <a:srgbClr val="9F9F9F"/>
                </a:solidFill>
              </a:rPr>
              <a:t> </a:t>
            </a:r>
            <a:r>
              <a:rPr dirty="0" spc="-5">
                <a:solidFill>
                  <a:srgbClr val="9F9F9F"/>
                </a:solidFill>
              </a:rPr>
              <a:t>reserved.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54608" y="9448800"/>
            <a:ext cx="2287905" cy="844550"/>
            <a:chOff x="1054608" y="9448800"/>
            <a:chExt cx="2287905" cy="844550"/>
          </a:xfrm>
        </p:grpSpPr>
        <p:sp>
          <p:nvSpPr>
            <p:cNvPr id="3" name="object 3"/>
            <p:cNvSpPr/>
            <p:nvPr/>
          </p:nvSpPr>
          <p:spPr>
            <a:xfrm>
              <a:off x="1059180" y="9453365"/>
              <a:ext cx="2276094" cy="8313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60704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0" y="832103"/>
                  </a:moveTo>
                  <a:lnTo>
                    <a:pt x="2275332" y="832103"/>
                  </a:lnTo>
                  <a:lnTo>
                    <a:pt x="2275332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934974" y="1715261"/>
            <a:ext cx="16421100" cy="0"/>
          </a:xfrm>
          <a:custGeom>
            <a:avLst/>
            <a:gdLst/>
            <a:ahLst/>
            <a:cxnLst/>
            <a:rect l="l" t="t" r="r" b="b"/>
            <a:pathLst>
              <a:path w="16421100" h="0">
                <a:moveTo>
                  <a:pt x="0" y="0"/>
                </a:moveTo>
                <a:lnTo>
                  <a:pt x="16421100" y="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26463" y="9675876"/>
            <a:ext cx="1543812" cy="390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995391" y="0"/>
            <a:ext cx="292735" cy="10246360"/>
          </a:xfrm>
          <a:custGeom>
            <a:avLst/>
            <a:gdLst/>
            <a:ahLst/>
            <a:cxnLst/>
            <a:rect l="l" t="t" r="r" b="b"/>
            <a:pathLst>
              <a:path w="292734" h="10246360">
                <a:moveTo>
                  <a:pt x="0" y="10245850"/>
                </a:moveTo>
                <a:lnTo>
                  <a:pt x="292607" y="10245850"/>
                </a:lnTo>
                <a:lnTo>
                  <a:pt x="292607" y="0"/>
                </a:lnTo>
                <a:lnTo>
                  <a:pt x="0" y="0"/>
                </a:lnTo>
                <a:lnTo>
                  <a:pt x="0" y="1024585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1061085" cy="10287000"/>
          </a:xfrm>
          <a:custGeom>
            <a:avLst/>
            <a:gdLst/>
            <a:ahLst/>
            <a:cxnLst/>
            <a:rect l="l" t="t" r="r" b="b"/>
            <a:pathLst>
              <a:path w="1061085" h="10287000">
                <a:moveTo>
                  <a:pt x="1060704" y="9601200"/>
                </a:moveTo>
                <a:lnTo>
                  <a:pt x="292608" y="9601200"/>
                </a:lnTo>
                <a:lnTo>
                  <a:pt x="292608" y="0"/>
                </a:lnTo>
                <a:lnTo>
                  <a:pt x="0" y="0"/>
                </a:lnTo>
                <a:lnTo>
                  <a:pt x="0" y="9601200"/>
                </a:lnTo>
                <a:lnTo>
                  <a:pt x="0" y="10236708"/>
                </a:lnTo>
                <a:lnTo>
                  <a:pt x="0" y="10287000"/>
                </a:lnTo>
                <a:lnTo>
                  <a:pt x="1060704" y="10287000"/>
                </a:lnTo>
                <a:lnTo>
                  <a:pt x="1060704" y="96012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36035" y="9601199"/>
            <a:ext cx="14952344" cy="685800"/>
          </a:xfrm>
          <a:custGeom>
            <a:avLst/>
            <a:gdLst/>
            <a:ahLst/>
            <a:cxnLst/>
            <a:rect l="l" t="t" r="r" b="b"/>
            <a:pathLst>
              <a:path w="14952344" h="685800">
                <a:moveTo>
                  <a:pt x="0" y="685800"/>
                </a:moveTo>
                <a:lnTo>
                  <a:pt x="14951964" y="685800"/>
                </a:lnTo>
                <a:lnTo>
                  <a:pt x="14951964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18288000" cy="10292080"/>
            <a:chOff x="0" y="0"/>
            <a:chExt cx="18288000" cy="10292080"/>
          </a:xfrm>
        </p:grpSpPr>
        <p:sp>
          <p:nvSpPr>
            <p:cNvPr id="11" name="object 11"/>
            <p:cNvSpPr/>
            <p:nvPr/>
          </p:nvSpPr>
          <p:spPr>
            <a:xfrm>
              <a:off x="0" y="0"/>
              <a:ext cx="18288000" cy="248920"/>
            </a:xfrm>
            <a:custGeom>
              <a:avLst/>
              <a:gdLst/>
              <a:ahLst/>
              <a:cxnLst/>
              <a:rect l="l" t="t" r="r" b="b"/>
              <a:pathLst>
                <a:path w="18288000" h="248920">
                  <a:moveTo>
                    <a:pt x="0" y="248411"/>
                  </a:moveTo>
                  <a:lnTo>
                    <a:pt x="18288000" y="248411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248411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91084" y="266700"/>
              <a:ext cx="17704308" cy="93573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60703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2275332" y="0"/>
                  </a:moveTo>
                  <a:lnTo>
                    <a:pt x="0" y="0"/>
                  </a:lnTo>
                  <a:lnTo>
                    <a:pt x="0" y="832103"/>
                  </a:lnTo>
                  <a:lnTo>
                    <a:pt x="2275332" y="832103"/>
                  </a:lnTo>
                  <a:lnTo>
                    <a:pt x="2275332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60703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0" y="832103"/>
                  </a:moveTo>
                  <a:lnTo>
                    <a:pt x="2275332" y="832103"/>
                  </a:lnTo>
                  <a:lnTo>
                    <a:pt x="2275332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26463" y="9675876"/>
              <a:ext cx="1543812" cy="3901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2316968" y="9818065"/>
            <a:ext cx="5640705" cy="210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70"/>
              </a:lnSpc>
            </a:pP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Copyright </a:t>
            </a:r>
            <a:r>
              <a:rPr dirty="0" sz="1650" spc="5">
                <a:solidFill>
                  <a:srgbClr val="FFFFFF"/>
                </a:solidFill>
                <a:latin typeface="Carlito"/>
                <a:cs typeface="Carlito"/>
              </a:rPr>
              <a:t>© </a:t>
            </a:r>
            <a:r>
              <a:rPr dirty="0" sz="1650">
                <a:solidFill>
                  <a:srgbClr val="FFFFFF"/>
                </a:solidFill>
                <a:latin typeface="Carlito"/>
                <a:cs typeface="Carlito"/>
              </a:rPr>
              <a:t>2018, </a:t>
            </a: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edureka and/or </a:t>
            </a:r>
            <a:r>
              <a:rPr dirty="0" sz="1650">
                <a:solidFill>
                  <a:srgbClr val="FFFFFF"/>
                </a:solidFill>
                <a:latin typeface="Carlito"/>
                <a:cs typeface="Carlito"/>
              </a:rPr>
              <a:t>its </a:t>
            </a:r>
            <a:r>
              <a:rPr dirty="0" sz="1650" spc="-10">
                <a:solidFill>
                  <a:srgbClr val="FFFFFF"/>
                </a:solidFill>
                <a:latin typeface="Carlito"/>
                <a:cs typeface="Carlito"/>
              </a:rPr>
              <a:t>affiliates. </a:t>
            </a: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dirty="0" sz="1650">
                <a:solidFill>
                  <a:srgbClr val="FFFFFF"/>
                </a:solidFill>
                <a:latin typeface="Carlito"/>
                <a:cs typeface="Carlito"/>
              </a:rPr>
              <a:t>rights</a:t>
            </a:r>
            <a:r>
              <a:rPr dirty="0" sz="1650" spc="-1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reserved.</a:t>
            </a:r>
            <a:endParaRPr sz="1650">
              <a:latin typeface="Carlito"/>
              <a:cs typeface="Carlito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>
                <a:solidFill>
                  <a:srgbClr val="9F9F9F"/>
                </a:solidFill>
              </a:rPr>
              <a:t>Copyright </a:t>
            </a:r>
            <a:r>
              <a:rPr dirty="0" spc="5">
                <a:solidFill>
                  <a:srgbClr val="9F9F9F"/>
                </a:solidFill>
              </a:rPr>
              <a:t>© </a:t>
            </a:r>
            <a:r>
              <a:rPr dirty="0">
                <a:solidFill>
                  <a:srgbClr val="9F9F9F"/>
                </a:solidFill>
              </a:rPr>
              <a:t>2018, </a:t>
            </a:r>
            <a:r>
              <a:rPr dirty="0" spc="-5">
                <a:solidFill>
                  <a:srgbClr val="9F9F9F"/>
                </a:solidFill>
              </a:rPr>
              <a:t>edureka and/or </a:t>
            </a:r>
            <a:r>
              <a:rPr dirty="0">
                <a:solidFill>
                  <a:srgbClr val="9F9F9F"/>
                </a:solidFill>
              </a:rPr>
              <a:t>its </a:t>
            </a:r>
            <a:r>
              <a:rPr dirty="0" spc="-10">
                <a:solidFill>
                  <a:srgbClr val="9F9F9F"/>
                </a:solidFill>
              </a:rPr>
              <a:t>affiliates. </a:t>
            </a:r>
            <a:r>
              <a:rPr dirty="0" spc="-5">
                <a:solidFill>
                  <a:srgbClr val="9F9F9F"/>
                </a:solidFill>
              </a:rPr>
              <a:t>All </a:t>
            </a:r>
            <a:r>
              <a:rPr dirty="0">
                <a:solidFill>
                  <a:srgbClr val="9F9F9F"/>
                </a:solidFill>
              </a:rPr>
              <a:t>rights</a:t>
            </a:r>
            <a:r>
              <a:rPr dirty="0" spc="-150">
                <a:solidFill>
                  <a:srgbClr val="9F9F9F"/>
                </a:solidFill>
              </a:rPr>
              <a:t> </a:t>
            </a:r>
            <a:r>
              <a:rPr dirty="0" spc="-5">
                <a:solidFill>
                  <a:srgbClr val="9F9F9F"/>
                </a:solidFill>
              </a:rPr>
              <a:t>reserved.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8288000" cy="10246360"/>
            </a:xfrm>
            <a:custGeom>
              <a:avLst/>
              <a:gdLst/>
              <a:ahLst/>
              <a:cxnLst/>
              <a:rect l="l" t="t" r="r" b="b"/>
              <a:pathLst>
                <a:path w="18288000" h="10246360">
                  <a:moveTo>
                    <a:pt x="292608" y="0"/>
                  </a:moveTo>
                  <a:lnTo>
                    <a:pt x="0" y="0"/>
                  </a:lnTo>
                  <a:lnTo>
                    <a:pt x="0" y="10236708"/>
                  </a:lnTo>
                  <a:lnTo>
                    <a:pt x="292608" y="10236708"/>
                  </a:lnTo>
                  <a:lnTo>
                    <a:pt x="292608" y="0"/>
                  </a:lnTo>
                  <a:close/>
                </a:path>
                <a:path w="18288000" h="10246360">
                  <a:moveTo>
                    <a:pt x="18288000" y="0"/>
                  </a:moveTo>
                  <a:lnTo>
                    <a:pt x="17995392" y="0"/>
                  </a:lnTo>
                  <a:lnTo>
                    <a:pt x="17995392" y="10245852"/>
                  </a:lnTo>
                  <a:lnTo>
                    <a:pt x="18288000" y="10245852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9588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9601199"/>
            <a:ext cx="18288000" cy="685800"/>
          </a:xfrm>
          <a:custGeom>
            <a:avLst/>
            <a:gdLst/>
            <a:ahLst/>
            <a:cxnLst/>
            <a:rect l="l" t="t" r="r" b="b"/>
            <a:pathLst>
              <a:path w="18288000" h="685800">
                <a:moveTo>
                  <a:pt x="18288000" y="0"/>
                </a:moveTo>
                <a:lnTo>
                  <a:pt x="0" y="0"/>
                </a:lnTo>
                <a:lnTo>
                  <a:pt x="0" y="685800"/>
                </a:lnTo>
                <a:lnTo>
                  <a:pt x="18288000" y="6858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958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18288000" cy="248920"/>
          </a:xfrm>
          <a:custGeom>
            <a:avLst/>
            <a:gdLst/>
            <a:ahLst/>
            <a:cxnLst/>
            <a:rect l="l" t="t" r="r" b="b"/>
            <a:pathLst>
              <a:path w="18288000" h="248920">
                <a:moveTo>
                  <a:pt x="0" y="248411"/>
                </a:moveTo>
                <a:lnTo>
                  <a:pt x="18288000" y="248411"/>
                </a:lnTo>
                <a:lnTo>
                  <a:pt x="18288000" y="0"/>
                </a:lnTo>
                <a:lnTo>
                  <a:pt x="0" y="0"/>
                </a:lnTo>
                <a:lnTo>
                  <a:pt x="0" y="248411"/>
                </a:lnTo>
                <a:close/>
              </a:path>
            </a:pathLst>
          </a:custGeom>
          <a:solidFill>
            <a:srgbClr val="09588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054608" y="9448800"/>
            <a:ext cx="2287905" cy="844550"/>
            <a:chOff x="1054608" y="9448800"/>
            <a:chExt cx="2287905" cy="844550"/>
          </a:xfrm>
        </p:grpSpPr>
        <p:sp>
          <p:nvSpPr>
            <p:cNvPr id="8" name="object 8"/>
            <p:cNvSpPr/>
            <p:nvPr/>
          </p:nvSpPr>
          <p:spPr>
            <a:xfrm>
              <a:off x="1059180" y="9453365"/>
              <a:ext cx="2276856" cy="8336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60704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0" y="832103"/>
                  </a:moveTo>
                  <a:lnTo>
                    <a:pt x="2275332" y="832103"/>
                  </a:lnTo>
                  <a:lnTo>
                    <a:pt x="2275332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26464" y="9675875"/>
              <a:ext cx="1543812" cy="3901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934974" y="1715261"/>
            <a:ext cx="16421100" cy="0"/>
          </a:xfrm>
          <a:custGeom>
            <a:avLst/>
            <a:gdLst/>
            <a:ahLst/>
            <a:cxnLst/>
            <a:rect l="l" t="t" r="r" b="b"/>
            <a:pathLst>
              <a:path w="16421100" h="0">
                <a:moveTo>
                  <a:pt x="0" y="0"/>
                </a:moveTo>
                <a:lnTo>
                  <a:pt x="16421100" y="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92608" y="321563"/>
            <a:ext cx="17703165" cy="9970770"/>
            <a:chOff x="292608" y="321563"/>
            <a:chExt cx="17703165" cy="9970770"/>
          </a:xfrm>
        </p:grpSpPr>
        <p:sp>
          <p:nvSpPr>
            <p:cNvPr id="4" name="object 4"/>
            <p:cNvSpPr/>
            <p:nvPr/>
          </p:nvSpPr>
          <p:spPr>
            <a:xfrm>
              <a:off x="292608" y="321563"/>
              <a:ext cx="17703165" cy="9354820"/>
            </a:xfrm>
            <a:custGeom>
              <a:avLst/>
              <a:gdLst/>
              <a:ahLst/>
              <a:cxnLst/>
              <a:rect l="l" t="t" r="r" b="b"/>
              <a:pathLst>
                <a:path w="17703165" h="9354820">
                  <a:moveTo>
                    <a:pt x="17702784" y="0"/>
                  </a:moveTo>
                  <a:lnTo>
                    <a:pt x="0" y="0"/>
                  </a:lnTo>
                  <a:lnTo>
                    <a:pt x="0" y="9133345"/>
                  </a:lnTo>
                  <a:lnTo>
                    <a:pt x="0" y="9354312"/>
                  </a:lnTo>
                  <a:lnTo>
                    <a:pt x="17702784" y="9354312"/>
                  </a:lnTo>
                  <a:lnTo>
                    <a:pt x="17702784" y="9133345"/>
                  </a:lnTo>
                  <a:lnTo>
                    <a:pt x="177027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60704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2275332" y="0"/>
                  </a:moveTo>
                  <a:lnTo>
                    <a:pt x="0" y="0"/>
                  </a:lnTo>
                  <a:lnTo>
                    <a:pt x="0" y="832103"/>
                  </a:lnTo>
                  <a:lnTo>
                    <a:pt x="2275332" y="832103"/>
                  </a:lnTo>
                  <a:lnTo>
                    <a:pt x="2275332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60704" y="9454895"/>
              <a:ext cx="2275840" cy="832485"/>
            </a:xfrm>
            <a:custGeom>
              <a:avLst/>
              <a:gdLst/>
              <a:ahLst/>
              <a:cxnLst/>
              <a:rect l="l" t="t" r="r" b="b"/>
              <a:pathLst>
                <a:path w="2275840" h="832484">
                  <a:moveTo>
                    <a:pt x="0" y="832103"/>
                  </a:moveTo>
                  <a:lnTo>
                    <a:pt x="2275332" y="832103"/>
                  </a:lnTo>
                  <a:lnTo>
                    <a:pt x="2275332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26463" y="9675875"/>
              <a:ext cx="1543812" cy="390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34974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0" y="28955"/>
                  </a:moveTo>
                  <a:lnTo>
                    <a:pt x="16421100" y="28955"/>
                  </a:lnTo>
                  <a:lnTo>
                    <a:pt x="16421100" y="0"/>
                  </a:lnTo>
                  <a:lnTo>
                    <a:pt x="0" y="0"/>
                  </a:lnTo>
                  <a:lnTo>
                    <a:pt x="0" y="28955"/>
                  </a:lnTo>
                  <a:close/>
                </a:path>
              </a:pathLst>
            </a:custGeom>
            <a:solidFill>
              <a:srgbClr val="0551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2304268" y="9752786"/>
            <a:ext cx="5666105" cy="2781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Copyright </a:t>
            </a:r>
            <a:r>
              <a:rPr dirty="0" sz="1650" spc="5">
                <a:solidFill>
                  <a:srgbClr val="FFFFFF"/>
                </a:solidFill>
                <a:latin typeface="Carlito"/>
                <a:cs typeface="Carlito"/>
              </a:rPr>
              <a:t>© </a:t>
            </a:r>
            <a:r>
              <a:rPr dirty="0" sz="1650">
                <a:solidFill>
                  <a:srgbClr val="FFFFFF"/>
                </a:solidFill>
                <a:latin typeface="Carlito"/>
                <a:cs typeface="Carlito"/>
              </a:rPr>
              <a:t>2018, </a:t>
            </a: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edureka and/or </a:t>
            </a:r>
            <a:r>
              <a:rPr dirty="0" sz="1650">
                <a:solidFill>
                  <a:srgbClr val="FFFFFF"/>
                </a:solidFill>
                <a:latin typeface="Carlito"/>
                <a:cs typeface="Carlito"/>
              </a:rPr>
              <a:t>its </a:t>
            </a:r>
            <a:r>
              <a:rPr dirty="0" sz="1650" spc="-10">
                <a:solidFill>
                  <a:srgbClr val="FFFFFF"/>
                </a:solidFill>
                <a:latin typeface="Carlito"/>
                <a:cs typeface="Carlito"/>
              </a:rPr>
              <a:t>affiliates. </a:t>
            </a: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dirty="0" sz="1650">
                <a:solidFill>
                  <a:srgbClr val="FFFFFF"/>
                </a:solidFill>
                <a:latin typeface="Carlito"/>
                <a:cs typeface="Carlito"/>
              </a:rPr>
              <a:t>rights</a:t>
            </a:r>
            <a:r>
              <a:rPr dirty="0" sz="1650" spc="-1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50" spc="-5">
                <a:solidFill>
                  <a:srgbClr val="FFFFFF"/>
                </a:solidFill>
                <a:latin typeface="Carlito"/>
                <a:cs typeface="Carlito"/>
              </a:rPr>
              <a:t>reserved.</a:t>
            </a:r>
            <a:endParaRPr sz="165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70916" y="1700783"/>
            <a:ext cx="17182465" cy="1939289"/>
            <a:chOff x="470916" y="1700783"/>
            <a:chExt cx="17182465" cy="1939289"/>
          </a:xfrm>
        </p:grpSpPr>
        <p:sp>
          <p:nvSpPr>
            <p:cNvPr id="11" name="object 11"/>
            <p:cNvSpPr/>
            <p:nvPr/>
          </p:nvSpPr>
          <p:spPr>
            <a:xfrm>
              <a:off x="934974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0" y="28955"/>
                  </a:moveTo>
                  <a:lnTo>
                    <a:pt x="16421100" y="28955"/>
                  </a:lnTo>
                  <a:lnTo>
                    <a:pt x="16421100" y="0"/>
                  </a:lnTo>
                  <a:lnTo>
                    <a:pt x="0" y="0"/>
                  </a:lnTo>
                  <a:lnTo>
                    <a:pt x="0" y="28955"/>
                  </a:lnTo>
                  <a:close/>
                </a:path>
              </a:pathLst>
            </a:custGeom>
            <a:solidFill>
              <a:srgbClr val="0551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6740" y="1901951"/>
              <a:ext cx="16714469" cy="15520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0916" y="1959863"/>
              <a:ext cx="17182338" cy="16802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3101340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95A82"/>
                </a:solidFill>
              </a:rPr>
              <a:t>Containers</a:t>
            </a:r>
            <a:endParaRPr sz="5400"/>
          </a:p>
        </p:txBody>
      </p:sp>
      <p:sp>
        <p:nvSpPr>
          <p:cNvPr id="15" name="object 15"/>
          <p:cNvSpPr txBox="1"/>
          <p:nvPr/>
        </p:nvSpPr>
        <p:spPr>
          <a:xfrm>
            <a:off x="934211" y="1897379"/>
            <a:ext cx="16421100" cy="1259205"/>
          </a:xfrm>
          <a:prstGeom prst="rect">
            <a:avLst/>
          </a:prstGeom>
          <a:solidFill>
            <a:srgbClr val="176390"/>
          </a:solidFill>
        </p:spPr>
        <p:txBody>
          <a:bodyPr wrap="square" lIns="0" tIns="140970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1110"/>
              </a:spcBef>
            </a:pP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“</a:t>
            </a:r>
            <a:r>
              <a:rPr dirty="0" sz="2800" b="1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dirty="0" sz="2800" spc="-10" b="1">
                <a:solidFill>
                  <a:srgbClr val="FFFFFF"/>
                </a:solidFill>
                <a:latin typeface="Carlito"/>
                <a:cs typeface="Carlito"/>
              </a:rPr>
              <a:t>container </a:t>
            </a:r>
            <a:r>
              <a:rPr dirty="0" sz="2800" spc="-5" b="1">
                <a:solidFill>
                  <a:srgbClr val="FFFFFF"/>
                </a:solidFill>
                <a:latin typeface="Carlito"/>
                <a:cs typeface="Carlito"/>
              </a:rPr>
              <a:t>is a lightweight, stand-alone, </a:t>
            </a:r>
            <a:r>
              <a:rPr dirty="0" sz="2800" spc="-10" b="1">
                <a:solidFill>
                  <a:srgbClr val="FFFFFF"/>
                </a:solidFill>
                <a:latin typeface="Carlito"/>
                <a:cs typeface="Carlito"/>
              </a:rPr>
              <a:t>executable </a:t>
            </a:r>
            <a:r>
              <a:rPr dirty="0" sz="2800" spc="-5" b="1">
                <a:solidFill>
                  <a:srgbClr val="FFFFFF"/>
                </a:solidFill>
                <a:latin typeface="Carlito"/>
                <a:cs typeface="Carlito"/>
              </a:rPr>
              <a:t>package of a piece of software that includes</a:t>
            </a:r>
            <a:r>
              <a:rPr dirty="0" sz="2800" spc="4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Carlito"/>
                <a:cs typeface="Carlito"/>
              </a:rPr>
              <a:t>everything</a:t>
            </a:r>
            <a:endParaRPr sz="2800">
              <a:latin typeface="Carlito"/>
              <a:cs typeface="Carlito"/>
            </a:endParaRPr>
          </a:p>
          <a:p>
            <a:pPr marL="473075">
              <a:lnSpc>
                <a:spcPct val="100000"/>
              </a:lnSpc>
              <a:spcBef>
                <a:spcPts val="1680"/>
              </a:spcBef>
            </a:pPr>
            <a:r>
              <a:rPr dirty="0" sz="2800" spc="-5" b="1">
                <a:solidFill>
                  <a:srgbClr val="FFFFFF"/>
                </a:solidFill>
                <a:latin typeface="Carlito"/>
                <a:cs typeface="Carlito"/>
              </a:rPr>
              <a:t>needed to </a:t>
            </a:r>
            <a:r>
              <a:rPr dirty="0" sz="2800" spc="-10" b="1">
                <a:solidFill>
                  <a:srgbClr val="FFFFFF"/>
                </a:solidFill>
                <a:latin typeface="Carlito"/>
                <a:cs typeface="Carlito"/>
              </a:rPr>
              <a:t>run </a:t>
            </a:r>
            <a:r>
              <a:rPr dirty="0" sz="2800" spc="-5" b="1">
                <a:solidFill>
                  <a:srgbClr val="FFFFFF"/>
                </a:solidFill>
                <a:latin typeface="Carlito"/>
                <a:cs typeface="Carlito"/>
              </a:rPr>
              <a:t>it: </a:t>
            </a:r>
            <a:r>
              <a:rPr dirty="0" sz="2800" spc="-10" b="1">
                <a:solidFill>
                  <a:srgbClr val="FFFFFF"/>
                </a:solidFill>
                <a:latin typeface="Carlito"/>
                <a:cs typeface="Carlito"/>
              </a:rPr>
              <a:t>code, runtime environment, </a:t>
            </a:r>
            <a:r>
              <a:rPr dirty="0" sz="2800" spc="-5" b="1">
                <a:solidFill>
                  <a:srgbClr val="FFFFFF"/>
                </a:solidFill>
                <a:latin typeface="Carlito"/>
                <a:cs typeface="Carlito"/>
              </a:rPr>
              <a:t>system tools, system libraries and</a:t>
            </a:r>
            <a:r>
              <a:rPr dirty="0" sz="2800" spc="2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b="1">
                <a:solidFill>
                  <a:srgbClr val="FFFFFF"/>
                </a:solidFill>
                <a:latin typeface="Carlito"/>
                <a:cs typeface="Carlito"/>
              </a:rPr>
              <a:t>settings</a:t>
            </a: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”.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913364" y="5486425"/>
            <a:ext cx="4477512" cy="4232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12342" y="4125594"/>
            <a:ext cx="11481435" cy="1122680"/>
          </a:xfrm>
          <a:prstGeom prst="rect">
            <a:avLst/>
          </a:prstGeom>
        </p:spPr>
        <p:txBody>
          <a:bodyPr wrap="square" lIns="0" tIns="195580" rIns="0" bIns="0" rtlCol="0" vert="horz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1540"/>
              </a:spcBef>
              <a:buClr>
                <a:srgbClr val="1C5585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Containers isolate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software from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its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surroundings</a:t>
            </a:r>
            <a:endParaRPr sz="240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1440"/>
              </a:spcBef>
              <a:buClr>
                <a:srgbClr val="1C5585"/>
              </a:buClr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It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reduces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conflicts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between teams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running </a:t>
            </a:r>
            <a:r>
              <a:rPr dirty="0" sz="2400" spc="-20">
                <a:solidFill>
                  <a:srgbClr val="56555A"/>
                </a:solidFill>
                <a:latin typeface="Carlito"/>
                <a:cs typeface="Carlito"/>
              </a:rPr>
              <a:t>different </a:t>
            </a:r>
            <a:r>
              <a:rPr dirty="0" sz="2400" spc="-15">
                <a:solidFill>
                  <a:srgbClr val="56555A"/>
                </a:solidFill>
                <a:latin typeface="Carlito"/>
                <a:cs typeface="Carlito"/>
              </a:rPr>
              <a:t>software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on </a:t>
            </a:r>
            <a:r>
              <a:rPr dirty="0" sz="2400">
                <a:solidFill>
                  <a:srgbClr val="56555A"/>
                </a:solidFill>
                <a:latin typeface="Carlito"/>
                <a:cs typeface="Carlito"/>
              </a:rPr>
              <a:t>the </a:t>
            </a:r>
            <a:r>
              <a:rPr dirty="0" sz="2400" spc="-5">
                <a:solidFill>
                  <a:srgbClr val="56555A"/>
                </a:solidFill>
                <a:latin typeface="Carlito"/>
                <a:cs typeface="Carlito"/>
              </a:rPr>
              <a:t>same</a:t>
            </a:r>
            <a:r>
              <a:rPr dirty="0" sz="2400" spc="-25">
                <a:solidFill>
                  <a:srgbClr val="56555A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56555A"/>
                </a:solidFill>
                <a:latin typeface="Carlito"/>
                <a:cs typeface="Carlito"/>
              </a:rPr>
              <a:t>infrastructure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75097" y="4721097"/>
            <a:ext cx="8329930" cy="101663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00" spc="-5"/>
              <a:t>Container</a:t>
            </a:r>
            <a:r>
              <a:rPr dirty="0" sz="6500" spc="-60"/>
              <a:t> </a:t>
            </a:r>
            <a:r>
              <a:rPr dirty="0" sz="6500" spc="-5"/>
              <a:t>Orchestration</a:t>
            </a:r>
            <a:endParaRPr sz="6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666" y="645617"/>
            <a:ext cx="870775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">
                <a:solidFill>
                  <a:srgbClr val="095A82"/>
                </a:solidFill>
              </a:rPr>
              <a:t>Why Container</a:t>
            </a:r>
            <a:r>
              <a:rPr dirty="0" sz="5400" spc="-80">
                <a:solidFill>
                  <a:srgbClr val="095A82"/>
                </a:solidFill>
              </a:rPr>
              <a:t> </a:t>
            </a:r>
            <a:r>
              <a:rPr dirty="0" sz="5400" spc="-5">
                <a:solidFill>
                  <a:srgbClr val="095A82"/>
                </a:solidFill>
              </a:rPr>
              <a:t>Orchestration?</a:t>
            </a:r>
            <a:endParaRPr sz="5400"/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70"/>
              </a:lnSpc>
            </a:pPr>
            <a:r>
              <a:rPr dirty="0" spc="-5"/>
              <a:t>Copyright </a:t>
            </a:r>
            <a:r>
              <a:rPr dirty="0" spc="5"/>
              <a:t>© </a:t>
            </a:r>
            <a:r>
              <a:rPr dirty="0"/>
              <a:t>2018, </a:t>
            </a:r>
            <a:r>
              <a:rPr dirty="0" spc="-5"/>
              <a:t>edureka and/or </a:t>
            </a:r>
            <a:r>
              <a:rPr dirty="0"/>
              <a:t>its </a:t>
            </a:r>
            <a:r>
              <a:rPr dirty="0" spc="-10"/>
              <a:t>affiliates. </a:t>
            </a:r>
            <a:r>
              <a:rPr dirty="0" spc="-5"/>
              <a:t>All </a:t>
            </a:r>
            <a:r>
              <a:rPr dirty="0"/>
              <a:t>rights</a:t>
            </a:r>
            <a:r>
              <a:rPr dirty="0" spc="-150"/>
              <a:t> </a:t>
            </a:r>
            <a:r>
              <a:rPr dirty="0" spc="-5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7666" y="1902714"/>
            <a:ext cx="14589760" cy="2905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84200" indent="-572135">
              <a:lnSpc>
                <a:spcPct val="100000"/>
              </a:lnSpc>
              <a:spcBef>
                <a:spcPts val="95"/>
              </a:spcBef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r>
              <a:rPr dirty="0" sz="2800" spc="-10">
                <a:solidFill>
                  <a:srgbClr val="5F5F5F"/>
                </a:solidFill>
                <a:latin typeface="Carlito"/>
                <a:cs typeface="Carlito"/>
              </a:rPr>
              <a:t>Container orchestration </a:t>
            </a: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manages the availability, </a:t>
            </a:r>
            <a:r>
              <a:rPr dirty="0" sz="2800" spc="-10">
                <a:solidFill>
                  <a:srgbClr val="5F5F5F"/>
                </a:solidFill>
                <a:latin typeface="Carlito"/>
                <a:cs typeface="Carlito"/>
              </a:rPr>
              <a:t>scaling </a:t>
            </a: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and </a:t>
            </a:r>
            <a:r>
              <a:rPr dirty="0" sz="2800" spc="-10">
                <a:solidFill>
                  <a:srgbClr val="5F5F5F"/>
                </a:solidFill>
                <a:latin typeface="Carlito"/>
                <a:cs typeface="Carlito"/>
              </a:rPr>
              <a:t>networking </a:t>
            </a: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of the</a:t>
            </a:r>
            <a:r>
              <a:rPr dirty="0" sz="2800" spc="26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containers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95A82"/>
              </a:buClr>
              <a:buFont typeface="Wingdings"/>
              <a:buChar char=""/>
            </a:pPr>
            <a:endParaRPr sz="2500">
              <a:latin typeface="Carlito"/>
              <a:cs typeface="Carlito"/>
            </a:endParaRPr>
          </a:p>
          <a:p>
            <a:pPr marL="584200" indent="-57213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It </a:t>
            </a:r>
            <a:r>
              <a:rPr dirty="0" sz="2800" spc="-10">
                <a:solidFill>
                  <a:srgbClr val="5F5F5F"/>
                </a:solidFill>
                <a:latin typeface="Carlito"/>
                <a:cs typeface="Carlito"/>
              </a:rPr>
              <a:t>helps </a:t>
            </a: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in monitoring the cluster i.e., group of</a:t>
            </a:r>
            <a:r>
              <a:rPr dirty="0" sz="2800" spc="105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5F5F5F"/>
                </a:solidFill>
                <a:latin typeface="Carlito"/>
                <a:cs typeface="Carlito"/>
              </a:rPr>
              <a:t>hosts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95A82"/>
              </a:buClr>
              <a:buFont typeface="Wingdings"/>
              <a:buChar char=""/>
            </a:pPr>
            <a:endParaRPr sz="2500">
              <a:latin typeface="Carlito"/>
              <a:cs typeface="Carlito"/>
            </a:endParaRPr>
          </a:p>
          <a:p>
            <a:pPr marL="584200" indent="-57213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It </a:t>
            </a:r>
            <a:r>
              <a:rPr dirty="0" sz="2800" spc="-10">
                <a:solidFill>
                  <a:srgbClr val="5F5F5F"/>
                </a:solidFill>
                <a:latin typeface="Carlito"/>
                <a:cs typeface="Carlito"/>
              </a:rPr>
              <a:t>helps </a:t>
            </a: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in managing the </a:t>
            </a:r>
            <a:r>
              <a:rPr dirty="0" sz="2800" spc="-10">
                <a:solidFill>
                  <a:srgbClr val="5F5F5F"/>
                </a:solidFill>
                <a:latin typeface="Carlito"/>
                <a:cs typeface="Carlito"/>
              </a:rPr>
              <a:t>timing </a:t>
            </a: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of </a:t>
            </a:r>
            <a:r>
              <a:rPr dirty="0" sz="2800" spc="-10">
                <a:solidFill>
                  <a:srgbClr val="5F5F5F"/>
                </a:solidFill>
                <a:latin typeface="Carlito"/>
                <a:cs typeface="Carlito"/>
              </a:rPr>
              <a:t>container</a:t>
            </a:r>
            <a:r>
              <a:rPr dirty="0" sz="2800" spc="10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creations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95A82"/>
              </a:buClr>
              <a:buFont typeface="Wingdings"/>
              <a:buChar char=""/>
            </a:pPr>
            <a:endParaRPr sz="2500">
              <a:latin typeface="Carlito"/>
              <a:cs typeface="Carlito"/>
            </a:endParaRPr>
          </a:p>
          <a:p>
            <a:pPr marL="584200" indent="-57213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584200" algn="l"/>
                <a:tab pos="584835" algn="l"/>
              </a:tabLst>
            </a:pP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It </a:t>
            </a:r>
            <a:r>
              <a:rPr dirty="0" sz="2800" spc="-10">
                <a:solidFill>
                  <a:srgbClr val="5F5F5F"/>
                </a:solidFill>
                <a:latin typeface="Carlito"/>
                <a:cs typeface="Carlito"/>
              </a:rPr>
              <a:t>helps </a:t>
            </a: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in container configuration in </a:t>
            </a:r>
            <a:r>
              <a:rPr dirty="0" sz="2800" spc="-10">
                <a:solidFill>
                  <a:srgbClr val="5F5F5F"/>
                </a:solidFill>
                <a:latin typeface="Carlito"/>
                <a:cs typeface="Carlito"/>
              </a:rPr>
              <a:t>order </a:t>
            </a: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to allow containers to communicate with </a:t>
            </a:r>
            <a:r>
              <a:rPr dirty="0" sz="2800" spc="-10">
                <a:solidFill>
                  <a:srgbClr val="5F5F5F"/>
                </a:solidFill>
                <a:latin typeface="Carlito"/>
                <a:cs typeface="Carlito"/>
              </a:rPr>
              <a:t>one</a:t>
            </a:r>
            <a:r>
              <a:rPr dirty="0" sz="2800" spc="290">
                <a:solidFill>
                  <a:srgbClr val="5F5F5F"/>
                </a:solidFill>
                <a:latin typeface="Carlito"/>
                <a:cs typeface="Carlito"/>
              </a:rPr>
              <a:t> </a:t>
            </a:r>
            <a:r>
              <a:rPr dirty="0" sz="2800" spc="-5">
                <a:solidFill>
                  <a:srgbClr val="5F5F5F"/>
                </a:solidFill>
                <a:latin typeface="Carlito"/>
                <a:cs typeface="Carlito"/>
              </a:rPr>
              <a:t>another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95A8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Atul Harsha</dc:creator>
  <dc:title>PowerPoint Presentation</dc:title>
  <dcterms:created xsi:type="dcterms:W3CDTF">2021-09-22T13:08:48Z</dcterms:created>
  <dcterms:modified xsi:type="dcterms:W3CDTF">2021-09-22T13:08:48Z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2019-07-08T00:00:00Z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2021-09-22T00:00:00Z</vt:filetime>
  </property>
</Properties>
</file>